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5" r:id="rId9"/>
    <p:sldId id="266" r:id="rId10"/>
    <p:sldId id="268" r:id="rId11"/>
    <p:sldId id="269" r:id="rId12"/>
    <p:sldId id="270" r:id="rId13"/>
    <p:sldId id="267" r:id="rId14"/>
    <p:sldId id="271" r:id="rId15"/>
    <p:sldId id="278" r:id="rId16"/>
    <p:sldId id="279" r:id="rId17"/>
    <p:sldId id="280" r:id="rId18"/>
    <p:sldId id="264" r:id="rId19"/>
    <p:sldId id="281" r:id="rId20"/>
    <p:sldId id="282" r:id="rId21"/>
    <p:sldId id="272" r:id="rId22"/>
    <p:sldId id="273" r:id="rId23"/>
    <p:sldId id="283" r:id="rId24"/>
    <p:sldId id="274" r:id="rId25"/>
    <p:sldId id="275" r:id="rId26"/>
    <p:sldId id="276" r:id="rId27"/>
    <p:sldId id="277" r:id="rId28"/>
    <p:sldId id="284" r:id="rId29"/>
    <p:sldId id="287" r:id="rId30"/>
    <p:sldId id="288" r:id="rId31"/>
    <p:sldId id="289" r:id="rId32"/>
    <p:sldId id="290" r:id="rId33"/>
    <p:sldId id="291" r:id="rId34"/>
    <p:sldId id="292" r:id="rId35"/>
    <p:sldId id="293" r:id="rId36"/>
    <p:sldId id="294" r:id="rId37"/>
    <p:sldId id="295" r:id="rId38"/>
    <p:sldId id="296" r:id="rId39"/>
    <p:sldId id="297" r:id="rId40"/>
    <p:sldId id="298" r:id="rId41"/>
    <p:sldId id="299" r:id="rId42"/>
    <p:sldId id="300" r:id="rId43"/>
    <p:sldId id="301" r:id="rId4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691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8F718E2-1132-4B06-9F0F-EF8E65E532F2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21D730E-A1ED-4393-B044-C56B045B4F97}">
      <dgm:prSet phldrT="[Text]"/>
      <dgm:spPr/>
      <dgm:t>
        <a:bodyPr/>
        <a:lstStyle/>
        <a:p>
          <a:r>
            <a:rPr lang="hy-AM" dirty="0">
              <a:latin typeface="Cambria" panose="02040503050406030204" pitchFamily="18" charset="0"/>
              <a:ea typeface="Cambria" panose="02040503050406030204" pitchFamily="18" charset="0"/>
            </a:rPr>
            <a:t>Խումբ 1 – Մեկ անձից գնում</a:t>
          </a:r>
          <a:endParaRPr lang="en-US" dirty="0">
            <a:latin typeface="Cambria" panose="02040503050406030204" pitchFamily="18" charset="0"/>
            <a:ea typeface="Cambria" panose="02040503050406030204" pitchFamily="18" charset="0"/>
          </a:endParaRPr>
        </a:p>
        <a:p>
          <a:r>
            <a:rPr lang="hy-AM" i="1" dirty="0">
              <a:latin typeface="Cambria" panose="02040503050406030204" pitchFamily="18" charset="0"/>
              <a:ea typeface="Cambria" panose="02040503050406030204" pitchFamily="18" charset="0"/>
            </a:rPr>
            <a:t>Գտնել Ա կազմակերպության կողմից հրատապության հիմքով մեկ անձից գնում կատարելու հրատապության հիմքերը։ (կամ Ա կազմակերպության կողմից որևէ մատակարարից մեկ անձից գնում կատարելու օրինաչափության բացահայտում)։</a:t>
          </a:r>
          <a:endParaRPr lang="en-US" dirty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E88A6314-EB8C-43EA-8822-ED9D0E641284}" type="parTrans" cxnId="{26C498D6-5E05-4FF6-81D0-D1B6B14467E4}">
      <dgm:prSet/>
      <dgm:spPr/>
      <dgm:t>
        <a:bodyPr/>
        <a:lstStyle/>
        <a:p>
          <a:endParaRPr lang="en-US"/>
        </a:p>
      </dgm:t>
    </dgm:pt>
    <dgm:pt modelId="{E99813E0-DBDA-467D-94DE-E2EE930E13FA}" type="sibTrans" cxnId="{26C498D6-5E05-4FF6-81D0-D1B6B14467E4}">
      <dgm:prSet/>
      <dgm:spPr/>
      <dgm:t>
        <a:bodyPr/>
        <a:lstStyle/>
        <a:p>
          <a:endParaRPr lang="en-US"/>
        </a:p>
      </dgm:t>
    </dgm:pt>
    <dgm:pt modelId="{BFCD361E-CEF7-4CFC-B129-5815E5911EF3}">
      <dgm:prSet phldrT="[Text]"/>
      <dgm:spPr/>
      <dgm:t>
        <a:bodyPr/>
        <a:lstStyle/>
        <a:p>
          <a:r>
            <a:rPr lang="hy-AM" dirty="0">
              <a:latin typeface="Cambria" panose="02040503050406030204" pitchFamily="18" charset="0"/>
              <a:ea typeface="Cambria" panose="02040503050406030204" pitchFamily="18" charset="0"/>
            </a:rPr>
            <a:t>Խումբ 2 – Գնանշման հարցում </a:t>
          </a:r>
          <a:endParaRPr lang="en-US" dirty="0">
            <a:latin typeface="Cambria" panose="02040503050406030204" pitchFamily="18" charset="0"/>
            <a:ea typeface="Cambria" panose="02040503050406030204" pitchFamily="18" charset="0"/>
          </a:endParaRPr>
        </a:p>
        <a:p>
          <a:r>
            <a:rPr lang="hy-AM" i="1" dirty="0">
              <a:latin typeface="Cambria" panose="02040503050406030204" pitchFamily="18" charset="0"/>
              <a:ea typeface="Cambria" panose="02040503050406030204" pitchFamily="18" charset="0"/>
            </a:rPr>
            <a:t>Բացահայտել հաղթող մասնակցի իրական շահառուներին, ուսումնասիրել փոխկապակցված անձանց առկայությունը։</a:t>
          </a:r>
          <a:endParaRPr lang="en-US" dirty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3C5D97F1-A79C-48AA-A223-BA2FB472E8BE}" type="parTrans" cxnId="{0E627954-D226-4D01-9453-7405354308AD}">
      <dgm:prSet/>
      <dgm:spPr/>
      <dgm:t>
        <a:bodyPr/>
        <a:lstStyle/>
        <a:p>
          <a:endParaRPr lang="en-US"/>
        </a:p>
      </dgm:t>
    </dgm:pt>
    <dgm:pt modelId="{FF726649-47B0-4C12-9150-B7BA0A5578F3}" type="sibTrans" cxnId="{0E627954-D226-4D01-9453-7405354308AD}">
      <dgm:prSet/>
      <dgm:spPr/>
      <dgm:t>
        <a:bodyPr/>
        <a:lstStyle/>
        <a:p>
          <a:endParaRPr lang="en-US"/>
        </a:p>
      </dgm:t>
    </dgm:pt>
    <dgm:pt modelId="{2B2D981A-593F-426B-95D2-93784F113DDB}">
      <dgm:prSet phldrT="[Text]"/>
      <dgm:spPr/>
      <dgm:t>
        <a:bodyPr/>
        <a:lstStyle/>
        <a:p>
          <a:r>
            <a:rPr lang="hy-AM" dirty="0">
              <a:latin typeface="Cambria" panose="02040503050406030204" pitchFamily="18" charset="0"/>
              <a:ea typeface="Cambria" panose="02040503050406030204" pitchFamily="18" charset="0"/>
            </a:rPr>
            <a:t>Խումբ 3 – Մրցույթ բաց</a:t>
          </a:r>
          <a:endParaRPr lang="en-US" dirty="0">
            <a:latin typeface="Cambria" panose="02040503050406030204" pitchFamily="18" charset="0"/>
            <a:ea typeface="Cambria" panose="02040503050406030204" pitchFamily="18" charset="0"/>
          </a:endParaRPr>
        </a:p>
        <a:p>
          <a:r>
            <a:rPr lang="hy-AM" dirty="0">
              <a:latin typeface="Cambria" panose="02040503050406030204" pitchFamily="18" charset="0"/>
              <a:ea typeface="Cambria" panose="02040503050406030204" pitchFamily="18" charset="0"/>
            </a:rPr>
            <a:t> </a:t>
          </a:r>
          <a:r>
            <a:rPr lang="hy-AM" i="1" dirty="0">
              <a:latin typeface="Cambria" panose="02040503050406030204" pitchFamily="18" charset="0"/>
              <a:ea typeface="Cambria" panose="02040503050406030204" pitchFamily="18" charset="0"/>
            </a:rPr>
            <a:t>Ուսումնասիրել հաղթող մասնակցի գործունեության պատմությունը, որակավորումը ևն։</a:t>
          </a:r>
          <a:endParaRPr lang="en-US" dirty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05E77FE1-785F-4CF5-B210-DFDAAA16EB96}" type="parTrans" cxnId="{EA51BD0C-25AF-4C76-B0E0-3E117DE9B783}">
      <dgm:prSet/>
      <dgm:spPr/>
      <dgm:t>
        <a:bodyPr/>
        <a:lstStyle/>
        <a:p>
          <a:endParaRPr lang="en-US"/>
        </a:p>
      </dgm:t>
    </dgm:pt>
    <dgm:pt modelId="{230D71A2-7389-4BF3-A95D-B6780F4A786E}" type="sibTrans" cxnId="{EA51BD0C-25AF-4C76-B0E0-3E117DE9B783}">
      <dgm:prSet/>
      <dgm:spPr/>
      <dgm:t>
        <a:bodyPr/>
        <a:lstStyle/>
        <a:p>
          <a:endParaRPr lang="en-US"/>
        </a:p>
      </dgm:t>
    </dgm:pt>
    <dgm:pt modelId="{352920E4-042D-465D-B03B-4A826096D545}">
      <dgm:prSet phldrT="[Text]"/>
      <dgm:spPr/>
      <dgm:t>
        <a:bodyPr/>
        <a:lstStyle/>
        <a:p>
          <a:r>
            <a:rPr lang="hy-AM" dirty="0">
              <a:latin typeface="Cambria" panose="02040503050406030204" pitchFamily="18" charset="0"/>
              <a:ea typeface="Cambria" panose="02040503050406030204" pitchFamily="18" charset="0"/>
            </a:rPr>
            <a:t>Խումբ 4 – Էլեկտրոնային աճուրդ </a:t>
          </a:r>
          <a:endParaRPr lang="en-US" dirty="0">
            <a:latin typeface="Cambria" panose="02040503050406030204" pitchFamily="18" charset="0"/>
            <a:ea typeface="Cambria" panose="02040503050406030204" pitchFamily="18" charset="0"/>
          </a:endParaRPr>
        </a:p>
        <a:p>
          <a:r>
            <a:rPr lang="hy-AM" i="1" dirty="0">
              <a:latin typeface="Cambria" panose="02040503050406030204" pitchFamily="18" charset="0"/>
              <a:ea typeface="Cambria" panose="02040503050406030204" pitchFamily="18" charset="0"/>
            </a:rPr>
            <a:t>Աճուրդների մասնակցության «գաղտնիքների բացակայտում», առավել շատ/հաճախ հաղթող մատակարարներ, ովքե՞ր են։</a:t>
          </a:r>
          <a:endParaRPr lang="en-US" dirty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1E41C85F-B75F-497B-8388-11EB2288D621}" type="parTrans" cxnId="{FEB7694D-9771-41B1-82F7-3B2AC8BCA9E3}">
      <dgm:prSet/>
      <dgm:spPr/>
      <dgm:t>
        <a:bodyPr/>
        <a:lstStyle/>
        <a:p>
          <a:endParaRPr lang="en-US"/>
        </a:p>
      </dgm:t>
    </dgm:pt>
    <dgm:pt modelId="{D0CD3F7F-1A6C-4F7D-A4CB-083A50DDA291}" type="sibTrans" cxnId="{FEB7694D-9771-41B1-82F7-3B2AC8BCA9E3}">
      <dgm:prSet/>
      <dgm:spPr/>
      <dgm:t>
        <a:bodyPr/>
        <a:lstStyle/>
        <a:p>
          <a:endParaRPr lang="en-US"/>
        </a:p>
      </dgm:t>
    </dgm:pt>
    <dgm:pt modelId="{AB28A597-13F8-4056-85AF-A70482E73EED}" type="pres">
      <dgm:prSet presAssocID="{48F718E2-1132-4B06-9F0F-EF8E65E532F2}" presName="diagram" presStyleCnt="0">
        <dgm:presLayoutVars>
          <dgm:dir/>
          <dgm:resizeHandles val="exact"/>
        </dgm:presLayoutVars>
      </dgm:prSet>
      <dgm:spPr/>
    </dgm:pt>
    <dgm:pt modelId="{794FC77E-099F-4FD4-8D23-18A5473EAD70}" type="pres">
      <dgm:prSet presAssocID="{921D730E-A1ED-4393-B044-C56B045B4F97}" presName="node" presStyleLbl="node1" presStyleIdx="0" presStyleCnt="4" custScaleX="104153" custScaleY="114453">
        <dgm:presLayoutVars>
          <dgm:bulletEnabled val="1"/>
        </dgm:presLayoutVars>
      </dgm:prSet>
      <dgm:spPr/>
    </dgm:pt>
    <dgm:pt modelId="{2FADFFF1-82AF-43FF-81AE-C3B84BAA5DA7}" type="pres">
      <dgm:prSet presAssocID="{E99813E0-DBDA-467D-94DE-E2EE930E13FA}" presName="sibTrans" presStyleCnt="0"/>
      <dgm:spPr/>
    </dgm:pt>
    <dgm:pt modelId="{DAE2D172-2757-48EC-A571-719AF36258AF}" type="pres">
      <dgm:prSet presAssocID="{BFCD361E-CEF7-4CFC-B129-5815E5911EF3}" presName="node" presStyleLbl="node1" presStyleIdx="1" presStyleCnt="4" custScaleY="112134">
        <dgm:presLayoutVars>
          <dgm:bulletEnabled val="1"/>
        </dgm:presLayoutVars>
      </dgm:prSet>
      <dgm:spPr/>
    </dgm:pt>
    <dgm:pt modelId="{1627E391-0AE5-4A6E-90DD-541E515DB6DC}" type="pres">
      <dgm:prSet presAssocID="{FF726649-47B0-4C12-9150-B7BA0A5578F3}" presName="sibTrans" presStyleCnt="0"/>
      <dgm:spPr/>
    </dgm:pt>
    <dgm:pt modelId="{FF9C0D65-B316-4DF3-8EB6-24340E354719}" type="pres">
      <dgm:prSet presAssocID="{2B2D981A-593F-426B-95D2-93784F113DDB}" presName="node" presStyleLbl="node1" presStyleIdx="2" presStyleCnt="4">
        <dgm:presLayoutVars>
          <dgm:bulletEnabled val="1"/>
        </dgm:presLayoutVars>
      </dgm:prSet>
      <dgm:spPr/>
    </dgm:pt>
    <dgm:pt modelId="{A87B3330-9E9D-4B6E-8003-ABB246612670}" type="pres">
      <dgm:prSet presAssocID="{230D71A2-7389-4BF3-A95D-B6780F4A786E}" presName="sibTrans" presStyleCnt="0"/>
      <dgm:spPr/>
    </dgm:pt>
    <dgm:pt modelId="{C1BB2662-EA2E-442E-93AC-4579F5B139E6}" type="pres">
      <dgm:prSet presAssocID="{352920E4-042D-465D-B03B-4A826096D545}" presName="node" presStyleLbl="node1" presStyleIdx="3" presStyleCnt="4">
        <dgm:presLayoutVars>
          <dgm:bulletEnabled val="1"/>
        </dgm:presLayoutVars>
      </dgm:prSet>
      <dgm:spPr/>
    </dgm:pt>
  </dgm:ptLst>
  <dgm:cxnLst>
    <dgm:cxn modelId="{EA51BD0C-25AF-4C76-B0E0-3E117DE9B783}" srcId="{48F718E2-1132-4B06-9F0F-EF8E65E532F2}" destId="{2B2D981A-593F-426B-95D2-93784F113DDB}" srcOrd="2" destOrd="0" parTransId="{05E77FE1-785F-4CF5-B210-DFDAAA16EB96}" sibTransId="{230D71A2-7389-4BF3-A95D-B6780F4A786E}"/>
    <dgm:cxn modelId="{C2618617-66DE-4C23-95A8-AC7B95041372}" type="presOf" srcId="{2B2D981A-593F-426B-95D2-93784F113DDB}" destId="{FF9C0D65-B316-4DF3-8EB6-24340E354719}" srcOrd="0" destOrd="0" presId="urn:microsoft.com/office/officeart/2005/8/layout/default"/>
    <dgm:cxn modelId="{100B1060-C667-4316-A32D-5D8891F477D5}" type="presOf" srcId="{BFCD361E-CEF7-4CFC-B129-5815E5911EF3}" destId="{DAE2D172-2757-48EC-A571-719AF36258AF}" srcOrd="0" destOrd="0" presId="urn:microsoft.com/office/officeart/2005/8/layout/default"/>
    <dgm:cxn modelId="{FEB7694D-9771-41B1-82F7-3B2AC8BCA9E3}" srcId="{48F718E2-1132-4B06-9F0F-EF8E65E532F2}" destId="{352920E4-042D-465D-B03B-4A826096D545}" srcOrd="3" destOrd="0" parTransId="{1E41C85F-B75F-497B-8388-11EB2288D621}" sibTransId="{D0CD3F7F-1A6C-4F7D-A4CB-083A50DDA291}"/>
    <dgm:cxn modelId="{DF1B6B72-9CB4-40AF-A400-E00D078EEC78}" type="presOf" srcId="{48F718E2-1132-4B06-9F0F-EF8E65E532F2}" destId="{AB28A597-13F8-4056-85AF-A70482E73EED}" srcOrd="0" destOrd="0" presId="urn:microsoft.com/office/officeart/2005/8/layout/default"/>
    <dgm:cxn modelId="{0E627954-D226-4D01-9453-7405354308AD}" srcId="{48F718E2-1132-4B06-9F0F-EF8E65E532F2}" destId="{BFCD361E-CEF7-4CFC-B129-5815E5911EF3}" srcOrd="1" destOrd="0" parTransId="{3C5D97F1-A79C-48AA-A223-BA2FB472E8BE}" sibTransId="{FF726649-47B0-4C12-9150-B7BA0A5578F3}"/>
    <dgm:cxn modelId="{693A7A74-5B5D-4691-864C-F253B7EE20A2}" type="presOf" srcId="{921D730E-A1ED-4393-B044-C56B045B4F97}" destId="{794FC77E-099F-4FD4-8D23-18A5473EAD70}" srcOrd="0" destOrd="0" presId="urn:microsoft.com/office/officeart/2005/8/layout/default"/>
    <dgm:cxn modelId="{BF10C7C7-0280-4B99-91FF-1EBF6392A040}" type="presOf" srcId="{352920E4-042D-465D-B03B-4A826096D545}" destId="{C1BB2662-EA2E-442E-93AC-4579F5B139E6}" srcOrd="0" destOrd="0" presId="urn:microsoft.com/office/officeart/2005/8/layout/default"/>
    <dgm:cxn modelId="{26C498D6-5E05-4FF6-81D0-D1B6B14467E4}" srcId="{48F718E2-1132-4B06-9F0F-EF8E65E532F2}" destId="{921D730E-A1ED-4393-B044-C56B045B4F97}" srcOrd="0" destOrd="0" parTransId="{E88A6314-EB8C-43EA-8822-ED9D0E641284}" sibTransId="{E99813E0-DBDA-467D-94DE-E2EE930E13FA}"/>
    <dgm:cxn modelId="{4462D66D-340A-4D88-ACA3-48BE1A4AE3C5}" type="presParOf" srcId="{AB28A597-13F8-4056-85AF-A70482E73EED}" destId="{794FC77E-099F-4FD4-8D23-18A5473EAD70}" srcOrd="0" destOrd="0" presId="urn:microsoft.com/office/officeart/2005/8/layout/default"/>
    <dgm:cxn modelId="{0F867E29-CC72-447E-A1BF-CB95B3C171D3}" type="presParOf" srcId="{AB28A597-13F8-4056-85AF-A70482E73EED}" destId="{2FADFFF1-82AF-43FF-81AE-C3B84BAA5DA7}" srcOrd="1" destOrd="0" presId="urn:microsoft.com/office/officeart/2005/8/layout/default"/>
    <dgm:cxn modelId="{F7A5F3DE-ADC4-4968-8F09-616E88AB84CC}" type="presParOf" srcId="{AB28A597-13F8-4056-85AF-A70482E73EED}" destId="{DAE2D172-2757-48EC-A571-719AF36258AF}" srcOrd="2" destOrd="0" presId="urn:microsoft.com/office/officeart/2005/8/layout/default"/>
    <dgm:cxn modelId="{8DB25E19-5399-4796-9614-F5AA91919C6B}" type="presParOf" srcId="{AB28A597-13F8-4056-85AF-A70482E73EED}" destId="{1627E391-0AE5-4A6E-90DD-541E515DB6DC}" srcOrd="3" destOrd="0" presId="urn:microsoft.com/office/officeart/2005/8/layout/default"/>
    <dgm:cxn modelId="{C4062F38-03D9-4F68-A894-5089E96B6A2F}" type="presParOf" srcId="{AB28A597-13F8-4056-85AF-A70482E73EED}" destId="{FF9C0D65-B316-4DF3-8EB6-24340E354719}" srcOrd="4" destOrd="0" presId="urn:microsoft.com/office/officeart/2005/8/layout/default"/>
    <dgm:cxn modelId="{7D128BE0-62BC-4299-A3DB-B9881D0A22F8}" type="presParOf" srcId="{AB28A597-13F8-4056-85AF-A70482E73EED}" destId="{A87B3330-9E9D-4B6E-8003-ABB246612670}" srcOrd="5" destOrd="0" presId="urn:microsoft.com/office/officeart/2005/8/layout/default"/>
    <dgm:cxn modelId="{6BADFE9B-F77C-42E9-A6CD-14A821EEAE3A}" type="presParOf" srcId="{AB28A597-13F8-4056-85AF-A70482E73EED}" destId="{C1BB2662-EA2E-442E-93AC-4579F5B139E6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94FC77E-099F-4FD4-8D23-18A5473EAD70}">
      <dsp:nvSpPr>
        <dsp:cNvPr id="0" name=""/>
        <dsp:cNvSpPr/>
      </dsp:nvSpPr>
      <dsp:spPr>
        <a:xfrm>
          <a:off x="1383" y="141582"/>
          <a:ext cx="3951695" cy="260549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y-AM" sz="1900" kern="1200" dirty="0">
              <a:latin typeface="Cambria" panose="02040503050406030204" pitchFamily="18" charset="0"/>
              <a:ea typeface="Cambria" panose="02040503050406030204" pitchFamily="18" charset="0"/>
            </a:rPr>
            <a:t>Խումբ 1 – Մեկ անձից գնում</a:t>
          </a:r>
          <a:endParaRPr lang="en-US" sz="1900" kern="1200" dirty="0">
            <a:latin typeface="Cambria" panose="02040503050406030204" pitchFamily="18" charset="0"/>
            <a:ea typeface="Cambria" panose="02040503050406030204" pitchFamily="18" charset="0"/>
          </a:endParaRPr>
        </a:p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y-AM" sz="1900" i="1" kern="1200" dirty="0">
              <a:latin typeface="Cambria" panose="02040503050406030204" pitchFamily="18" charset="0"/>
              <a:ea typeface="Cambria" panose="02040503050406030204" pitchFamily="18" charset="0"/>
            </a:rPr>
            <a:t>Գտնել Ա կազմակերպության կողմից հրատապության հիմքով մեկ անձից գնում կատարելու հրատապության հիմքերը։ (կամ Ա կազմակերպության կողմից որևէ մատակարարից մեկ անձից գնում կատարելու օրինաչափության բացահայտում)։</a:t>
          </a:r>
          <a:endParaRPr lang="en-US" sz="1900" kern="1200" dirty="0">
            <a:latin typeface="Cambria" panose="02040503050406030204" pitchFamily="18" charset="0"/>
            <a:ea typeface="Cambria" panose="02040503050406030204" pitchFamily="18" charset="0"/>
          </a:endParaRPr>
        </a:p>
      </dsp:txBody>
      <dsp:txXfrm>
        <a:off x="1383" y="141582"/>
        <a:ext cx="3951695" cy="2605493"/>
      </dsp:txXfrm>
    </dsp:sp>
    <dsp:sp modelId="{DAE2D172-2757-48EC-A571-719AF36258AF}">
      <dsp:nvSpPr>
        <dsp:cNvPr id="0" name=""/>
        <dsp:cNvSpPr/>
      </dsp:nvSpPr>
      <dsp:spPr>
        <a:xfrm>
          <a:off x="4332491" y="167978"/>
          <a:ext cx="3794124" cy="255270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y-AM" sz="1900" kern="1200" dirty="0">
              <a:latin typeface="Cambria" panose="02040503050406030204" pitchFamily="18" charset="0"/>
              <a:ea typeface="Cambria" panose="02040503050406030204" pitchFamily="18" charset="0"/>
            </a:rPr>
            <a:t>Խումբ 2 – Գնանշման հարցում </a:t>
          </a:r>
          <a:endParaRPr lang="en-US" sz="1900" kern="1200" dirty="0">
            <a:latin typeface="Cambria" panose="02040503050406030204" pitchFamily="18" charset="0"/>
            <a:ea typeface="Cambria" panose="02040503050406030204" pitchFamily="18" charset="0"/>
          </a:endParaRPr>
        </a:p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y-AM" sz="1900" i="1" kern="1200" dirty="0">
              <a:latin typeface="Cambria" panose="02040503050406030204" pitchFamily="18" charset="0"/>
              <a:ea typeface="Cambria" panose="02040503050406030204" pitchFamily="18" charset="0"/>
            </a:rPr>
            <a:t>Բացահայտել հաղթող մասնակցի իրական շահառուներին, ուսումնասիրել փոխկապակցված անձանց առկայությունը։</a:t>
          </a:r>
          <a:endParaRPr lang="en-US" sz="1900" kern="1200" dirty="0">
            <a:latin typeface="Cambria" panose="02040503050406030204" pitchFamily="18" charset="0"/>
            <a:ea typeface="Cambria" panose="02040503050406030204" pitchFamily="18" charset="0"/>
          </a:endParaRPr>
        </a:p>
      </dsp:txBody>
      <dsp:txXfrm>
        <a:off x="4332491" y="167978"/>
        <a:ext cx="3794124" cy="2552702"/>
      </dsp:txXfrm>
    </dsp:sp>
    <dsp:sp modelId="{FF9C0D65-B316-4DF3-8EB6-24340E354719}">
      <dsp:nvSpPr>
        <dsp:cNvPr id="0" name=""/>
        <dsp:cNvSpPr/>
      </dsp:nvSpPr>
      <dsp:spPr>
        <a:xfrm>
          <a:off x="80168" y="3126489"/>
          <a:ext cx="3794124" cy="227647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y-AM" sz="1900" kern="1200" dirty="0">
              <a:latin typeface="Cambria" panose="02040503050406030204" pitchFamily="18" charset="0"/>
              <a:ea typeface="Cambria" panose="02040503050406030204" pitchFamily="18" charset="0"/>
            </a:rPr>
            <a:t>Խումբ 3 – Մրցույթ բաց</a:t>
          </a:r>
          <a:endParaRPr lang="en-US" sz="1900" kern="1200" dirty="0">
            <a:latin typeface="Cambria" panose="02040503050406030204" pitchFamily="18" charset="0"/>
            <a:ea typeface="Cambria" panose="02040503050406030204" pitchFamily="18" charset="0"/>
          </a:endParaRPr>
        </a:p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y-AM" sz="1900" kern="1200" dirty="0">
              <a:latin typeface="Cambria" panose="02040503050406030204" pitchFamily="18" charset="0"/>
              <a:ea typeface="Cambria" panose="02040503050406030204" pitchFamily="18" charset="0"/>
            </a:rPr>
            <a:t> </a:t>
          </a:r>
          <a:r>
            <a:rPr lang="hy-AM" sz="1900" i="1" kern="1200" dirty="0">
              <a:latin typeface="Cambria" panose="02040503050406030204" pitchFamily="18" charset="0"/>
              <a:ea typeface="Cambria" panose="02040503050406030204" pitchFamily="18" charset="0"/>
            </a:rPr>
            <a:t>Ուսումնասիրել հաղթող մասնակցի գործունեության պատմությունը, որակավորումը ևն։</a:t>
          </a:r>
          <a:endParaRPr lang="en-US" sz="1900" kern="1200" dirty="0">
            <a:latin typeface="Cambria" panose="02040503050406030204" pitchFamily="18" charset="0"/>
            <a:ea typeface="Cambria" panose="02040503050406030204" pitchFamily="18" charset="0"/>
          </a:endParaRPr>
        </a:p>
      </dsp:txBody>
      <dsp:txXfrm>
        <a:off x="80168" y="3126489"/>
        <a:ext cx="3794124" cy="2276475"/>
      </dsp:txXfrm>
    </dsp:sp>
    <dsp:sp modelId="{C1BB2662-EA2E-442E-93AC-4579F5B139E6}">
      <dsp:nvSpPr>
        <dsp:cNvPr id="0" name=""/>
        <dsp:cNvSpPr/>
      </dsp:nvSpPr>
      <dsp:spPr>
        <a:xfrm>
          <a:off x="4253706" y="3126489"/>
          <a:ext cx="3794124" cy="227647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y-AM" sz="1900" kern="1200" dirty="0">
              <a:latin typeface="Cambria" panose="02040503050406030204" pitchFamily="18" charset="0"/>
              <a:ea typeface="Cambria" panose="02040503050406030204" pitchFamily="18" charset="0"/>
            </a:rPr>
            <a:t>Խումբ 4 – Էլեկտրոնային աճուրդ </a:t>
          </a:r>
          <a:endParaRPr lang="en-US" sz="1900" kern="1200" dirty="0">
            <a:latin typeface="Cambria" panose="02040503050406030204" pitchFamily="18" charset="0"/>
            <a:ea typeface="Cambria" panose="02040503050406030204" pitchFamily="18" charset="0"/>
          </a:endParaRPr>
        </a:p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y-AM" sz="1900" i="1" kern="1200" dirty="0">
              <a:latin typeface="Cambria" panose="02040503050406030204" pitchFamily="18" charset="0"/>
              <a:ea typeface="Cambria" panose="02040503050406030204" pitchFamily="18" charset="0"/>
            </a:rPr>
            <a:t>Աճուրդների մասնակցության «գաղտնիքների բացակայտում», առավել շատ/հաճախ հաղթող մատակարարներ, ովքե՞ր են։</a:t>
          </a:r>
          <a:endParaRPr lang="en-US" sz="1900" kern="1200" dirty="0">
            <a:latin typeface="Cambria" panose="02040503050406030204" pitchFamily="18" charset="0"/>
            <a:ea typeface="Cambria" panose="02040503050406030204" pitchFamily="18" charset="0"/>
          </a:endParaRPr>
        </a:p>
      </dsp:txBody>
      <dsp:txXfrm>
        <a:off x="4253706" y="3126489"/>
        <a:ext cx="3794124" cy="227647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761999"/>
            <a:ext cx="9141619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70263" y="761999"/>
            <a:ext cx="2925318" cy="5334001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9848" y="1298448"/>
            <a:ext cx="7315200" cy="3255264"/>
          </a:xfrm>
        </p:spPr>
        <p:txBody>
          <a:bodyPr anchor="b">
            <a:normAutofit/>
          </a:bodyPr>
          <a:lstStyle>
            <a:lvl1pPr algn="l">
              <a:defRPr sz="5900" spc="-100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15" y="4670246"/>
            <a:ext cx="7315200" cy="914400"/>
          </a:xfrm>
        </p:spPr>
        <p:txBody>
          <a:bodyPr anchor="t">
            <a:normAutofit/>
          </a:bodyPr>
          <a:lstStyle>
            <a:lvl1pPr marL="0" indent="0" algn="l">
              <a:buNone/>
              <a:defRPr sz="2200" cap="none" spc="0" baseline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6C012-0576-4407-8BB6-5FDE149B7416}" type="datetimeFigureOut">
              <a:rPr lang="en-US" smtClean="0"/>
              <a:t>8/29/2022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28DFB-1C56-413E-BEC1-1AB338AC49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49779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6C012-0576-4407-8BB6-5FDE149B7416}" type="datetimeFigureOut">
              <a:rPr lang="en-US" smtClean="0"/>
              <a:t>8/29/2022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28DFB-1C56-413E-BEC1-1AB338AC49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644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81000" y="990600"/>
            <a:ext cx="2819400" cy="4953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67912" y="868680"/>
            <a:ext cx="7315200" cy="5120640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6C012-0576-4407-8BB6-5FDE149B7416}" type="datetimeFigureOut">
              <a:rPr lang="en-US" smtClean="0"/>
              <a:t>8/29/2022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28DFB-1C56-413E-BEC1-1AB338AC49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6640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6C012-0576-4407-8BB6-5FDE149B7416}" type="datetimeFigureOut">
              <a:rPr lang="en-US" smtClean="0"/>
              <a:t>8/29/2022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28DFB-1C56-413E-BEC1-1AB338AC49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8283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67912" y="1298448"/>
            <a:ext cx="7315200" cy="3255264"/>
          </a:xfrm>
        </p:spPr>
        <p:txBody>
          <a:bodyPr anchor="b">
            <a:normAutofit/>
          </a:bodyPr>
          <a:lstStyle>
            <a:lvl1pPr>
              <a:defRPr sz="5900" b="0" spc="-1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0" y="4672584"/>
            <a:ext cx="7315200" cy="914400"/>
          </a:xfrm>
        </p:spPr>
        <p:txBody>
          <a:bodyPr anchor="t">
            <a:normAutofit/>
          </a:bodyPr>
          <a:lstStyle>
            <a:lvl1pPr marL="0" indent="0">
              <a:buNone/>
              <a:defRPr sz="2200" cap="none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6C012-0576-4407-8BB6-5FDE149B7416}" type="datetimeFigureOut">
              <a:rPr lang="en-US" smtClean="0"/>
              <a:t>8/29/2022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28DFB-1C56-413E-BEC1-1AB338AC49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93688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67912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818120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6C012-0576-4407-8BB6-5FDE149B7416}" type="datetimeFigureOut">
              <a:rPr lang="en-US" smtClean="0"/>
              <a:t>8/29/2022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28DFB-1C56-413E-BEC1-1AB338AC49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60915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7912" y="1023586"/>
            <a:ext cx="3474720" cy="8077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7912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818463" y="1023586"/>
            <a:ext cx="3474720" cy="813171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818463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6C012-0576-4407-8BB6-5FDE149B7416}" type="datetimeFigureOut">
              <a:rPr lang="en-US" smtClean="0"/>
              <a:t>8/29/2022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28DFB-1C56-413E-BEC1-1AB338AC49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04917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6C012-0576-4407-8BB6-5FDE149B7416}" type="datetimeFigureOut">
              <a:rPr lang="en-US" smtClean="0"/>
              <a:t>8/29/2022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28DFB-1C56-413E-BEC1-1AB338AC49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4167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6C012-0576-4407-8BB6-5FDE149B7416}" type="datetimeFigureOut">
              <a:rPr lang="en-US" smtClean="0"/>
              <a:t>8/29/2022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28DFB-1C56-413E-BEC1-1AB338AC49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68541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7912" y="868680"/>
            <a:ext cx="731520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4176"/>
            <a:ext cx="2834640" cy="2321990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6C012-0576-4407-8BB6-5FDE149B7416}" type="datetimeFigureOut">
              <a:rPr lang="en-US" smtClean="0"/>
              <a:t>8/29/2022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28DFB-1C56-413E-BEC1-1AB338AC49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71311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570644" y="767419"/>
            <a:ext cx="8115230" cy="5330952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3008"/>
            <a:ext cx="2834640" cy="2322576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6C012-0576-4407-8BB6-5FDE149B7416}" type="datetimeFigureOut">
              <a:rPr lang="en-US" smtClean="0"/>
              <a:t>8/29/2022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3499101" y="6356350"/>
            <a:ext cx="5911517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28DFB-1C56-413E-BEC1-1AB338AC49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50951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58952"/>
            <a:ext cx="3443590" cy="5330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2919" y="1123837"/>
            <a:ext cx="2947482" cy="46011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11815864" y="758952"/>
            <a:ext cx="384048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9268" y="864108"/>
            <a:ext cx="7315200" cy="51206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62465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026C012-0576-4407-8BB6-5FDE149B7416}" type="datetimeFigureOut">
              <a:rPr lang="en-US" smtClean="0"/>
              <a:t>8/29/2022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69268" y="6356350"/>
            <a:ext cx="59115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/>
                </a:solidFill>
              </a:defRPr>
            </a:lvl1pPr>
          </a:lstStyle>
          <a:p>
            <a:fld id="{58028DFB-1C56-413E-BEC1-1AB338AC49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39314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spc="-60" baseline="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s://drive.google.com/file/d/1pHDj10BOwERon78-gCIOaJr63lP3mgcI/view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s://eauction.armeps.am/en/user/login/" TargetMode="Externa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hyperlink" Target="http://www.procurement.am/" TargetMode="Externa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B13BB1-4883-4570-AF7B-C88099AB174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8457" y="1273354"/>
            <a:ext cx="8338978" cy="2500978"/>
          </a:xfrm>
        </p:spPr>
        <p:txBody>
          <a:bodyPr>
            <a:normAutofit/>
          </a:bodyPr>
          <a:lstStyle/>
          <a:p>
            <a:r>
              <a:rPr lang="hy-AM" sz="4500" dirty="0">
                <a:latin typeface="Cambria" panose="02040503050406030204" pitchFamily="18" charset="0"/>
                <a:ea typeface="Cambria" panose="02040503050406030204" pitchFamily="18" charset="0"/>
              </a:rPr>
              <a:t>«ՀՀ ՊԵՏԱԿԱՆ ԳՆՈՒՄՆԵՐԻ ՀԱՄԱԿԱՐԳԻ ՄՈՆԻԹՈՐԻՆԳ</a:t>
            </a:r>
            <a:r>
              <a:rPr lang="hy-AM" sz="4500" dirty="0"/>
              <a:t>» </a:t>
            </a:r>
            <a:endParaRPr lang="en-US" sz="45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75E56D1-AF23-4D0F-B741-37C47E838B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00014" y="4670246"/>
            <a:ext cx="7752155" cy="914400"/>
          </a:xfrm>
        </p:spPr>
        <p:txBody>
          <a:bodyPr>
            <a:normAutofit fontScale="92500"/>
          </a:bodyPr>
          <a:lstStyle/>
          <a:p>
            <a:r>
              <a:rPr lang="hy-AM" dirty="0">
                <a:latin typeface="Cambria" panose="02040503050406030204" pitchFamily="18" charset="0"/>
                <a:ea typeface="Cambria" panose="02040503050406030204" pitchFamily="18" charset="0"/>
              </a:rPr>
              <a:t>ԴԱՍԸՆԹԱՑ</a:t>
            </a:r>
          </a:p>
          <a:p>
            <a:r>
              <a:rPr lang="hy-AM" dirty="0">
                <a:latin typeface="Cambria" panose="02040503050406030204" pitchFamily="18" charset="0"/>
                <a:ea typeface="Cambria" panose="02040503050406030204" pitchFamily="18" charset="0"/>
              </a:rPr>
              <a:t> ՔՀԿ  ԵՎ  ԶԼՄ  ՆԵՐԿԱՅԱՑՈՒՑԻՉՆԵՐԻ ՀԱՄԱՐ ԵՎ ՈՉ ՄԻԱՅՆ </a:t>
            </a:r>
          </a:p>
          <a:p>
            <a:endParaRPr lang="en-US" dirty="0"/>
          </a:p>
        </p:txBody>
      </p:sp>
      <p:sp>
        <p:nvSpPr>
          <p:cNvPr id="5" name="object 7">
            <a:extLst>
              <a:ext uri="{FF2B5EF4-FFF2-40B4-BE49-F238E27FC236}">
                <a16:creationId xmlns:a16="http://schemas.microsoft.com/office/drawing/2014/main" id="{00E05033-3A17-4F04-B85B-DEB8554E3357}"/>
              </a:ext>
            </a:extLst>
          </p:cNvPr>
          <p:cNvSpPr/>
          <p:nvPr/>
        </p:nvSpPr>
        <p:spPr>
          <a:xfrm>
            <a:off x="2664124" y="183204"/>
            <a:ext cx="6863751" cy="55820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92570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DE54BC-85BE-4F7D-AF31-2C2307B158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919" y="1123837"/>
            <a:ext cx="2947481" cy="4601183"/>
          </a:xfrm>
        </p:spPr>
        <p:txBody>
          <a:bodyPr>
            <a:normAutofit/>
          </a:bodyPr>
          <a:lstStyle/>
          <a:p>
            <a:r>
              <a:rPr lang="hy-AM" sz="3000" dirty="0">
                <a:latin typeface="Cambria" panose="02040503050406030204" pitchFamily="18" charset="0"/>
                <a:ea typeface="Cambria" panose="02040503050406030204" pitchFamily="18" charset="0"/>
              </a:rPr>
              <a:t>Պատվիրատուի ղեկավարը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4C0D6E-655E-4C0F-947F-50BAAA7456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y-AM" dirty="0">
                <a:latin typeface="Cambria" panose="02040503050406030204" pitchFamily="18" charset="0"/>
                <a:ea typeface="Cambria" panose="02040503050406030204" pitchFamily="18" charset="0"/>
              </a:rPr>
              <a:t> 1) սահմանում է՝</a:t>
            </a:r>
          </a:p>
          <a:p>
            <a:r>
              <a:rPr lang="hy-AM" dirty="0">
                <a:latin typeface="Cambria" panose="02040503050406030204" pitchFamily="18" charset="0"/>
                <a:ea typeface="Cambria" panose="02040503050406030204" pitchFamily="18" charset="0"/>
              </a:rPr>
              <a:t>ա. գնուﬓերը համակարգող,</a:t>
            </a:r>
          </a:p>
          <a:p>
            <a:r>
              <a:rPr lang="hy-AM" dirty="0">
                <a:latin typeface="Cambria" panose="02040503050406030204" pitchFamily="18" charset="0"/>
                <a:ea typeface="Cambria" panose="02040503050406030204" pitchFamily="18" charset="0"/>
              </a:rPr>
              <a:t>բ. պատասխանատու ստորաբաժանում,</a:t>
            </a:r>
          </a:p>
          <a:p>
            <a:r>
              <a:rPr lang="hy-AM" dirty="0">
                <a:latin typeface="Cambria" panose="02040503050406030204" pitchFamily="18" charset="0"/>
                <a:ea typeface="Cambria" panose="02040503050406030204" pitchFamily="18" charset="0"/>
              </a:rPr>
              <a:t>գ. գնահատող հանձնաժողով</a:t>
            </a:r>
          </a:p>
          <a:p>
            <a:r>
              <a:rPr lang="hy-AM" dirty="0">
                <a:latin typeface="Cambria" panose="02040503050406030204" pitchFamily="18" charset="0"/>
                <a:ea typeface="Cambria" panose="02040503050406030204" pitchFamily="18" charset="0"/>
              </a:rPr>
              <a:t>դ. գնման գործընթացների կազմակերպման ժամանակացույցը.</a:t>
            </a:r>
          </a:p>
          <a:p>
            <a:r>
              <a:rPr lang="hy-AM" dirty="0">
                <a:latin typeface="Cambria" panose="02040503050406030204" pitchFamily="18" charset="0"/>
                <a:ea typeface="Cambria" panose="02040503050406030204" pitchFamily="18" charset="0"/>
              </a:rPr>
              <a:t>ե. կնքում է պայմանագիրը,</a:t>
            </a:r>
          </a:p>
          <a:p>
            <a:r>
              <a:rPr lang="hy-AM" dirty="0">
                <a:latin typeface="Cambria" panose="02040503050406030204" pitchFamily="18" charset="0"/>
                <a:ea typeface="Cambria" panose="02040503050406030204" pitchFamily="18" charset="0"/>
              </a:rPr>
              <a:t>զ. հաստատում է գնման ընթացակարգի արձանագրությունը: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74569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DE54BC-85BE-4F7D-AF31-2C2307B158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919" y="1123837"/>
            <a:ext cx="2947481" cy="4601183"/>
          </a:xfrm>
        </p:spPr>
        <p:txBody>
          <a:bodyPr>
            <a:normAutofit/>
          </a:bodyPr>
          <a:lstStyle/>
          <a:p>
            <a:r>
              <a:rPr lang="hy-AM" sz="3000" dirty="0">
                <a:latin typeface="Cambria" panose="02040503050406030204" pitchFamily="18" charset="0"/>
                <a:ea typeface="Cambria" panose="02040503050406030204" pitchFamily="18" charset="0"/>
              </a:rPr>
              <a:t>Գնուﬓերը համակարգողը</a:t>
            </a:r>
            <a:endParaRPr lang="en-US" sz="3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4C0D6E-655E-4C0F-947F-50BAAA7456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hy-AM" dirty="0">
                <a:latin typeface="Cambria" panose="02040503050406030204" pitchFamily="18" charset="0"/>
                <a:ea typeface="Cambria" panose="02040503050406030204" pitchFamily="18" charset="0"/>
              </a:rPr>
              <a:t> 1) պատասխանատու է պատվիրատուի` գնուﬓերի գործընթացի կազմակերպման և</a:t>
            </a:r>
          </a:p>
          <a:p>
            <a:r>
              <a:rPr lang="hy-AM" dirty="0">
                <a:latin typeface="Cambria" panose="02040503050406030204" pitchFamily="18" charset="0"/>
                <a:ea typeface="Cambria" panose="02040503050406030204" pitchFamily="18" charset="0"/>
              </a:rPr>
              <a:t>համակարգման համար.</a:t>
            </a:r>
          </a:p>
          <a:p>
            <a:r>
              <a:rPr lang="hy-AM" dirty="0">
                <a:latin typeface="Cambria" panose="02040503050406030204" pitchFamily="18" charset="0"/>
                <a:ea typeface="Cambria" panose="02040503050406030204" pitchFamily="18" charset="0"/>
              </a:rPr>
              <a:t>2) եզրակացություն է տալիս գնուﬓերի շրջանակներում պատվիրատուի հաստատած</a:t>
            </a:r>
          </a:p>
          <a:p>
            <a:r>
              <a:rPr lang="hy-AM" dirty="0">
                <a:latin typeface="Cambria" panose="02040503050406030204" pitchFamily="18" charset="0"/>
                <a:ea typeface="Cambria" panose="02040503050406030204" pitchFamily="18" charset="0"/>
              </a:rPr>
              <a:t>փաստաթղթերի վերաբերյալ, ապահովում է գնման ընթացակարգի և դրան առնչվող</a:t>
            </a:r>
          </a:p>
          <a:p>
            <a:r>
              <a:rPr lang="hy-AM" dirty="0">
                <a:latin typeface="Cambria" panose="02040503050406030204" pitchFamily="18" charset="0"/>
                <a:ea typeface="Cambria" panose="02040503050406030204" pitchFamily="18" charset="0"/>
              </a:rPr>
              <a:t>փաստաթղթերի համապատասխանությունը Գնուﬓերի մասին Հայաստանի</a:t>
            </a:r>
          </a:p>
          <a:p>
            <a:r>
              <a:rPr lang="hy-AM" dirty="0">
                <a:latin typeface="Cambria" panose="02040503050406030204" pitchFamily="18" charset="0"/>
                <a:ea typeface="Cambria" panose="02040503050406030204" pitchFamily="18" charset="0"/>
              </a:rPr>
              <a:t>Հանրապետության օրենսդրությամբ սահմանված պայմաններին.</a:t>
            </a:r>
          </a:p>
          <a:p>
            <a:r>
              <a:rPr lang="hy-AM" dirty="0">
                <a:latin typeface="Cambria" panose="02040503050406030204" pitchFamily="18" charset="0"/>
                <a:ea typeface="Cambria" panose="02040503050406030204" pitchFamily="18" charset="0"/>
              </a:rPr>
              <a:t>3) իրականացնում է գնահատող հանձնաժողովի քարտուղարի լիազորությունները.</a:t>
            </a:r>
          </a:p>
          <a:p>
            <a:r>
              <a:rPr lang="hy-AM" dirty="0">
                <a:latin typeface="Cambria" panose="02040503050406030204" pitchFamily="18" charset="0"/>
                <a:ea typeface="Cambria" panose="02040503050406030204" pitchFamily="18" charset="0"/>
              </a:rPr>
              <a:t>4) կազմում և պատվիրատուի ղեկավարի հաստատմանն է ներկայացնում տվյալ գնման</a:t>
            </a:r>
          </a:p>
          <a:p>
            <a:r>
              <a:rPr lang="hy-AM" dirty="0">
                <a:latin typeface="Cambria" panose="02040503050406030204" pitchFamily="18" charset="0"/>
                <a:ea typeface="Cambria" panose="02040503050406030204" pitchFamily="18" charset="0"/>
              </a:rPr>
              <a:t>ընթացակարգի արձանագրությունը և պայմանագիրը: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26119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DE54BC-85BE-4F7D-AF31-2C2307B158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919" y="1123837"/>
            <a:ext cx="2947481" cy="4601183"/>
          </a:xfrm>
        </p:spPr>
        <p:txBody>
          <a:bodyPr>
            <a:normAutofit/>
          </a:bodyPr>
          <a:lstStyle/>
          <a:p>
            <a:r>
              <a:rPr lang="hy-AM" sz="3000" dirty="0">
                <a:latin typeface="Cambria" panose="02040503050406030204" pitchFamily="18" charset="0"/>
                <a:ea typeface="Cambria" panose="02040503050406030204" pitchFamily="18" charset="0"/>
              </a:rPr>
              <a:t>Գնուﬓերը համակարգողը</a:t>
            </a:r>
            <a:endParaRPr lang="en-US" sz="3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4C0D6E-655E-4C0F-947F-50BAAA7456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hy-AM" dirty="0">
                <a:latin typeface="Cambria" panose="02040503050406030204" pitchFamily="18" charset="0"/>
                <a:ea typeface="Cambria" panose="02040503050406030204" pitchFamily="18" charset="0"/>
              </a:rPr>
              <a:t>Գնուﬓերի համակարգող կարող են սահմանվել պատվիրատուի`</a:t>
            </a:r>
          </a:p>
          <a:p>
            <a:r>
              <a:rPr lang="hy-AM" dirty="0">
                <a:latin typeface="Cambria" panose="02040503050406030204" pitchFamily="18" charset="0"/>
                <a:ea typeface="Cambria" panose="02040503050406030204" pitchFamily="18" charset="0"/>
              </a:rPr>
              <a:t>1) համապատասխան ստորաբաժանումը.</a:t>
            </a:r>
          </a:p>
          <a:p>
            <a:r>
              <a:rPr lang="hy-AM" dirty="0">
                <a:latin typeface="Cambria" panose="02040503050406030204" pitchFamily="18" charset="0"/>
                <a:ea typeface="Cambria" panose="02040503050406030204" pitchFamily="18" charset="0"/>
              </a:rPr>
              <a:t>2) պաշտոնատար անձը կամ անձինք.</a:t>
            </a:r>
          </a:p>
          <a:p>
            <a:r>
              <a:rPr lang="hy-AM" dirty="0">
                <a:latin typeface="Cambria" panose="02040503050406030204" pitchFamily="18" charset="0"/>
                <a:ea typeface="Cambria" panose="02040503050406030204" pitchFamily="18" charset="0"/>
              </a:rPr>
              <a:t>3) հրավիրած անձը` խորհրդատուն կամ խորհրդատուները:</a:t>
            </a:r>
          </a:p>
          <a:p>
            <a:r>
              <a:rPr lang="hy-AM" dirty="0">
                <a:latin typeface="Cambria" panose="02040503050406030204" pitchFamily="18" charset="0"/>
                <a:ea typeface="Cambria" panose="02040503050406030204" pitchFamily="18" charset="0"/>
              </a:rPr>
              <a:t>Գնուﬓերի համակարգող ստորաբաժանման աշխատակիցները, պաշտոնատար և</a:t>
            </a:r>
          </a:p>
          <a:p>
            <a:r>
              <a:rPr lang="hy-AM" dirty="0">
                <a:latin typeface="Cambria" panose="02040503050406030204" pitchFamily="18" charset="0"/>
                <a:ea typeface="Cambria" panose="02040503050406030204" pitchFamily="18" charset="0"/>
              </a:rPr>
              <a:t>հրավիրված անձինք պետք է ընդգրկված լինեն լիազորված մարﬓի կողﬕց</a:t>
            </a:r>
          </a:p>
          <a:p>
            <a:r>
              <a:rPr lang="hy-AM" dirty="0">
                <a:latin typeface="Cambria" panose="02040503050406030204" pitchFamily="18" charset="0"/>
                <a:ea typeface="Cambria" panose="02040503050406030204" pitchFamily="18" charset="0"/>
              </a:rPr>
              <a:t>հրապարակվող գնուﬓերի որակավորված համակարգողների ցուցակում: Նշված</a:t>
            </a:r>
          </a:p>
          <a:p>
            <a:r>
              <a:rPr lang="hy-AM" dirty="0">
                <a:latin typeface="Cambria" panose="02040503050406030204" pitchFamily="18" charset="0"/>
                <a:ea typeface="Cambria" panose="02040503050406030204" pitchFamily="18" charset="0"/>
              </a:rPr>
              <a:t>ցուցակում անձինք ընդգրկվում են լիազորված մարﬓի կազմակերպած` գնուﬓերի</a:t>
            </a:r>
          </a:p>
          <a:p>
            <a:r>
              <a:rPr lang="hy-AM" dirty="0">
                <a:latin typeface="Cambria" panose="02040503050406030204" pitchFamily="18" charset="0"/>
                <a:ea typeface="Cambria" panose="02040503050406030204" pitchFamily="18" charset="0"/>
              </a:rPr>
              <a:t>համակարգողների որակավորման գործընթացի արդյունքներով բավարար</a:t>
            </a:r>
          </a:p>
          <a:p>
            <a:r>
              <a:rPr lang="hy-AM" dirty="0">
                <a:latin typeface="Cambria" panose="02040503050406030204" pitchFamily="18" charset="0"/>
                <a:ea typeface="Cambria" panose="02040503050406030204" pitchFamily="18" charset="0"/>
              </a:rPr>
              <a:t>գնահատական ստանալուց հետո: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6522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DE54BC-85BE-4F7D-AF31-2C2307B158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919" y="1123837"/>
            <a:ext cx="2947481" cy="4601183"/>
          </a:xfrm>
        </p:spPr>
        <p:txBody>
          <a:bodyPr>
            <a:normAutofit/>
          </a:bodyPr>
          <a:lstStyle/>
          <a:p>
            <a:r>
              <a:rPr lang="hy-AM" sz="3000" dirty="0">
                <a:latin typeface="Cambria" panose="02040503050406030204" pitchFamily="18" charset="0"/>
                <a:ea typeface="Cambria" panose="02040503050406030204" pitchFamily="18" charset="0"/>
              </a:rPr>
              <a:t>Պատասխանատու ստորաբաժանումը</a:t>
            </a:r>
            <a:endParaRPr lang="en-US" sz="3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4C0D6E-655E-4C0F-947F-50BAAA7456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hy-AM" dirty="0">
                <a:latin typeface="Cambria" panose="02040503050406030204" pitchFamily="18" charset="0"/>
                <a:ea typeface="Cambria" panose="02040503050406030204" pitchFamily="18" charset="0"/>
              </a:rPr>
              <a:t> 1) կազմում և հաստատում է գնման հայտը.</a:t>
            </a:r>
          </a:p>
          <a:p>
            <a:r>
              <a:rPr lang="hy-AM" dirty="0">
                <a:latin typeface="Cambria" panose="02040503050406030204" pitchFamily="18" charset="0"/>
                <a:ea typeface="Cambria" panose="02040503050406030204" pitchFamily="18" charset="0"/>
              </a:rPr>
              <a:t>2) հետևում է պայմանագրի կողﬕ (կապալառու, մատակարար և այլն)՝ պայմանագրով ստանձնած</a:t>
            </a:r>
          </a:p>
          <a:p>
            <a:r>
              <a:rPr lang="hy-AM" dirty="0">
                <a:latin typeface="Cambria" panose="02040503050406030204" pitchFamily="18" charset="0"/>
                <a:ea typeface="Cambria" panose="02040503050406030204" pitchFamily="18" charset="0"/>
              </a:rPr>
              <a:t>պարտավորությունների կատարման գործընթացին և դրա արդյունքներով պատվիրատուի ղեկավարին</a:t>
            </a:r>
          </a:p>
          <a:p>
            <a:r>
              <a:rPr lang="hy-AM" dirty="0">
                <a:latin typeface="Cambria" panose="02040503050406030204" pitchFamily="18" charset="0"/>
                <a:ea typeface="Cambria" panose="02040503050406030204" pitchFamily="18" charset="0"/>
              </a:rPr>
              <a:t>ներկայացնում է առաջարկություններ՝ պայմանագրով նախատեսված պատասխանատվության</a:t>
            </a:r>
          </a:p>
          <a:p>
            <a:r>
              <a:rPr lang="hy-AM" dirty="0">
                <a:latin typeface="Cambria" panose="02040503050406030204" pitchFamily="18" charset="0"/>
                <a:ea typeface="Cambria" panose="02040503050406030204" pitchFamily="18" charset="0"/>
              </a:rPr>
              <a:t>ﬕջոցներ կիրառելու ուղղությամբ.</a:t>
            </a:r>
          </a:p>
          <a:p>
            <a:r>
              <a:rPr lang="hy-AM" dirty="0">
                <a:latin typeface="Cambria" panose="02040503050406030204" pitchFamily="18" charset="0"/>
                <a:ea typeface="Cambria" panose="02040503050406030204" pitchFamily="18" charset="0"/>
              </a:rPr>
              <a:t>3) ընդունում է պայմանագրի կատարման արդյունքը.</a:t>
            </a:r>
          </a:p>
          <a:p>
            <a:r>
              <a:rPr lang="hy-AM" dirty="0">
                <a:latin typeface="Cambria" panose="02040503050406030204" pitchFamily="18" charset="0"/>
                <a:ea typeface="Cambria" panose="02040503050406030204" pitchFamily="18" charset="0"/>
              </a:rPr>
              <a:t>4) ներկայացնում է այն անձի (անձանց) թեկնածությունը, որն առաջադրվում է գնահատող</a:t>
            </a:r>
          </a:p>
          <a:p>
            <a:r>
              <a:rPr lang="hy-AM" dirty="0">
                <a:latin typeface="Cambria" panose="02040503050406030204" pitchFamily="18" charset="0"/>
                <a:ea typeface="Cambria" panose="02040503050406030204" pitchFamily="18" charset="0"/>
              </a:rPr>
              <a:t>հանձնաժողովի կազմում ընդգրկվելու նպատակով.</a:t>
            </a:r>
          </a:p>
          <a:p>
            <a:r>
              <a:rPr lang="hy-AM" dirty="0">
                <a:latin typeface="Cambria" panose="02040503050406030204" pitchFamily="18" charset="0"/>
                <a:ea typeface="Cambria" panose="02040503050406030204" pitchFamily="18" charset="0"/>
              </a:rPr>
              <a:t>5) անհրաժեշտության դեպքում առաջարկ է ներկայացնում գնուﬓերի պլանում փոփոխություններ և</a:t>
            </a:r>
          </a:p>
          <a:p>
            <a:r>
              <a:rPr lang="hy-AM" dirty="0">
                <a:latin typeface="Cambria" panose="02040503050406030204" pitchFamily="18" charset="0"/>
                <a:ea typeface="Cambria" panose="02040503050406030204" pitchFamily="18" charset="0"/>
              </a:rPr>
              <a:t>լրացուﬓեր կատարելու մասին:</a:t>
            </a:r>
          </a:p>
          <a:p>
            <a:r>
              <a:rPr lang="hy-AM" dirty="0">
                <a:latin typeface="Cambria" panose="02040503050406030204" pitchFamily="18" charset="0"/>
                <a:ea typeface="Cambria" panose="02040503050406030204" pitchFamily="18" charset="0"/>
              </a:rPr>
              <a:t>6) Պատասխանատու ստորաբաժանման լիազորությունները չեն կարող վերապահվել գնուﬓերը</a:t>
            </a:r>
          </a:p>
          <a:p>
            <a:r>
              <a:rPr lang="hy-AM" dirty="0">
                <a:latin typeface="Cambria" panose="02040503050406030204" pitchFamily="18" charset="0"/>
                <a:ea typeface="Cambria" panose="02040503050406030204" pitchFamily="18" charset="0"/>
              </a:rPr>
              <a:t>համակարգողին: Պատասխանատու ստորաբաժանման` գնման հայտի նախագծմանը մասնակցող անձը</a:t>
            </a:r>
          </a:p>
          <a:p>
            <a:r>
              <a:rPr lang="hy-AM" dirty="0">
                <a:latin typeface="Cambria" panose="02040503050406030204" pitchFamily="18" charset="0"/>
                <a:ea typeface="Cambria" panose="02040503050406030204" pitchFamily="18" charset="0"/>
              </a:rPr>
              <a:t>(անձինք) պետք է ունենա (ունենան) գնման առարկան բնութագրելու մասնագիտական կարողություն,</a:t>
            </a:r>
          </a:p>
          <a:p>
            <a:r>
              <a:rPr lang="hy-AM" dirty="0">
                <a:latin typeface="Cambria" panose="02040503050406030204" pitchFamily="18" charset="0"/>
                <a:ea typeface="Cambria" panose="02040503050406030204" pitchFamily="18" charset="0"/>
              </a:rPr>
              <a:t>ինչը որոշվում է՝ ելնելով գնման առարկայի տեսակից: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40138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DE54BC-85BE-4F7D-AF31-2C2307B158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919" y="1123837"/>
            <a:ext cx="2947481" cy="4601183"/>
          </a:xfrm>
        </p:spPr>
        <p:txBody>
          <a:bodyPr>
            <a:normAutofit/>
          </a:bodyPr>
          <a:lstStyle/>
          <a:p>
            <a:r>
              <a:rPr lang="hy-AM" sz="3000" dirty="0">
                <a:latin typeface="Cambria" panose="02040503050406030204" pitchFamily="18" charset="0"/>
                <a:ea typeface="Cambria" panose="02040503050406030204" pitchFamily="18" charset="0"/>
              </a:rPr>
              <a:t>Գնահատող հանձնաժողովը</a:t>
            </a:r>
            <a:endParaRPr lang="en-US" sz="3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4C0D6E-655E-4C0F-947F-50BAAA7456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y-AM" dirty="0">
                <a:latin typeface="Cambria" panose="02040503050406030204" pitchFamily="18" charset="0"/>
                <a:ea typeface="Cambria" panose="02040503050406030204" pitchFamily="18" charset="0"/>
              </a:rPr>
              <a:t> 1) հաստատում է գնուﬓերի կամ նախաորակավորման հայտարարության և հրավերի</a:t>
            </a:r>
          </a:p>
          <a:p>
            <a:r>
              <a:rPr lang="hy-AM" dirty="0">
                <a:latin typeface="Cambria" panose="02040503050406030204" pitchFamily="18" charset="0"/>
                <a:ea typeface="Cambria" panose="02040503050406030204" pitchFamily="18" charset="0"/>
              </a:rPr>
              <a:t>տեքստերը</a:t>
            </a:r>
          </a:p>
          <a:p>
            <a:r>
              <a:rPr lang="hy-AM" dirty="0">
                <a:latin typeface="Cambria" panose="02040503050406030204" pitchFamily="18" charset="0"/>
                <a:ea typeface="Cambria" panose="02040503050406030204" pitchFamily="18" charset="0"/>
              </a:rPr>
              <a:t>2) փոփոխություններ է կատարում գնուﬓերի հայտարարության և հրավերի կամ</a:t>
            </a:r>
          </a:p>
          <a:p>
            <a:r>
              <a:rPr lang="hy-AM" dirty="0">
                <a:latin typeface="Cambria" panose="02040503050406030204" pitchFamily="18" charset="0"/>
                <a:ea typeface="Cambria" panose="02040503050406030204" pitchFamily="18" charset="0"/>
              </a:rPr>
              <a:t>նախաորակավորման հայտարարության տեքստերում.</a:t>
            </a:r>
          </a:p>
          <a:p>
            <a:r>
              <a:rPr lang="hy-AM" dirty="0">
                <a:latin typeface="Cambria" panose="02040503050406030204" pitchFamily="18" charset="0"/>
                <a:ea typeface="Cambria" panose="02040503050406030204" pitchFamily="18" charset="0"/>
              </a:rPr>
              <a:t>3) պարզաբանուﬓեր է ներկայացնում գնման ընթացակարգի վերաբերյալ.</a:t>
            </a:r>
          </a:p>
          <a:p>
            <a:r>
              <a:rPr lang="hy-AM" dirty="0">
                <a:latin typeface="Cambria" panose="02040503050406030204" pitchFamily="18" charset="0"/>
                <a:ea typeface="Cambria" panose="02040503050406030204" pitchFamily="18" charset="0"/>
              </a:rPr>
              <a:t>4) բացում և գնահատում է հայտերը.</a:t>
            </a:r>
          </a:p>
          <a:p>
            <a:r>
              <a:rPr lang="hy-AM" dirty="0">
                <a:latin typeface="Cambria" panose="02040503050406030204" pitchFamily="18" charset="0"/>
                <a:ea typeface="Cambria" panose="02040503050406030204" pitchFamily="18" charset="0"/>
              </a:rPr>
              <a:t>5) որոշում է գնման ընթացակարգի հաղթողին (հաղթողներին).</a:t>
            </a:r>
          </a:p>
          <a:p>
            <a:r>
              <a:rPr lang="hy-AM" dirty="0">
                <a:latin typeface="Cambria" panose="02040503050406030204" pitchFamily="18" charset="0"/>
                <a:ea typeface="Cambria" panose="02040503050406030204" pitchFamily="18" charset="0"/>
              </a:rPr>
              <a:t>6) գնման ընթացակարգը հայտարարում է չկայացած: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79764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5671F1-5EAB-4541-B534-B6D8CC9A41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y-AM" sz="3000" dirty="0">
                <a:latin typeface="Cambria" panose="02040503050406030204" pitchFamily="18" charset="0"/>
                <a:ea typeface="Cambria" panose="02040503050406030204" pitchFamily="18" charset="0"/>
              </a:rPr>
              <a:t>Գնումների պլանավորումը </a:t>
            </a:r>
            <a:endParaRPr lang="en-US" sz="3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BE30357F-D4C3-476C-B835-F6C5F0407E1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22617661"/>
              </p:ext>
            </p:extLst>
          </p:nvPr>
        </p:nvGraphicFramePr>
        <p:xfrm>
          <a:off x="3980707" y="1123837"/>
          <a:ext cx="7467958" cy="3720145"/>
        </p:xfrm>
        <a:graphic>
          <a:graphicData uri="http://schemas.openxmlformats.org/drawingml/2006/table">
            <a:tbl>
              <a:tblPr/>
              <a:tblGrid>
                <a:gridCol w="954533">
                  <a:extLst>
                    <a:ext uri="{9D8B030D-6E8A-4147-A177-3AD203B41FA5}">
                      <a16:colId xmlns:a16="http://schemas.microsoft.com/office/drawing/2014/main" val="1770917675"/>
                    </a:ext>
                  </a:extLst>
                </a:gridCol>
                <a:gridCol w="363411">
                  <a:extLst>
                    <a:ext uri="{9D8B030D-6E8A-4147-A177-3AD203B41FA5}">
                      <a16:colId xmlns:a16="http://schemas.microsoft.com/office/drawing/2014/main" val="3568230386"/>
                    </a:ext>
                  </a:extLst>
                </a:gridCol>
                <a:gridCol w="2141168">
                  <a:extLst>
                    <a:ext uri="{9D8B030D-6E8A-4147-A177-3AD203B41FA5}">
                      <a16:colId xmlns:a16="http://schemas.microsoft.com/office/drawing/2014/main" val="2422801576"/>
                    </a:ext>
                  </a:extLst>
                </a:gridCol>
                <a:gridCol w="593982">
                  <a:extLst>
                    <a:ext uri="{9D8B030D-6E8A-4147-A177-3AD203B41FA5}">
                      <a16:colId xmlns:a16="http://schemas.microsoft.com/office/drawing/2014/main" val="1608482123"/>
                    </a:ext>
                  </a:extLst>
                </a:gridCol>
                <a:gridCol w="291910">
                  <a:extLst>
                    <a:ext uri="{9D8B030D-6E8A-4147-A177-3AD203B41FA5}">
                      <a16:colId xmlns:a16="http://schemas.microsoft.com/office/drawing/2014/main" val="1732456862"/>
                    </a:ext>
                  </a:extLst>
                </a:gridCol>
                <a:gridCol w="427662">
                  <a:extLst>
                    <a:ext uri="{9D8B030D-6E8A-4147-A177-3AD203B41FA5}">
                      <a16:colId xmlns:a16="http://schemas.microsoft.com/office/drawing/2014/main" val="3117079753"/>
                    </a:ext>
                  </a:extLst>
                </a:gridCol>
                <a:gridCol w="186323">
                  <a:extLst>
                    <a:ext uri="{9D8B030D-6E8A-4147-A177-3AD203B41FA5}">
                      <a16:colId xmlns:a16="http://schemas.microsoft.com/office/drawing/2014/main" val="3773130756"/>
                    </a:ext>
                  </a:extLst>
                </a:gridCol>
                <a:gridCol w="247460">
                  <a:extLst>
                    <a:ext uri="{9D8B030D-6E8A-4147-A177-3AD203B41FA5}">
                      <a16:colId xmlns:a16="http://schemas.microsoft.com/office/drawing/2014/main" val="432131453"/>
                    </a:ext>
                  </a:extLst>
                </a:gridCol>
                <a:gridCol w="366525">
                  <a:extLst>
                    <a:ext uri="{9D8B030D-6E8A-4147-A177-3AD203B41FA5}">
                      <a16:colId xmlns:a16="http://schemas.microsoft.com/office/drawing/2014/main" val="725997861"/>
                    </a:ext>
                  </a:extLst>
                </a:gridCol>
                <a:gridCol w="397102">
                  <a:extLst>
                    <a:ext uri="{9D8B030D-6E8A-4147-A177-3AD203B41FA5}">
                      <a16:colId xmlns:a16="http://schemas.microsoft.com/office/drawing/2014/main" val="2805023905"/>
                    </a:ext>
                  </a:extLst>
                </a:gridCol>
                <a:gridCol w="243196">
                  <a:extLst>
                    <a:ext uri="{9D8B030D-6E8A-4147-A177-3AD203B41FA5}">
                      <a16:colId xmlns:a16="http://schemas.microsoft.com/office/drawing/2014/main" val="1905460868"/>
                    </a:ext>
                  </a:extLst>
                </a:gridCol>
                <a:gridCol w="476375">
                  <a:extLst>
                    <a:ext uri="{9D8B030D-6E8A-4147-A177-3AD203B41FA5}">
                      <a16:colId xmlns:a16="http://schemas.microsoft.com/office/drawing/2014/main" val="369105011"/>
                    </a:ext>
                  </a:extLst>
                </a:gridCol>
                <a:gridCol w="778311">
                  <a:extLst>
                    <a:ext uri="{9D8B030D-6E8A-4147-A177-3AD203B41FA5}">
                      <a16:colId xmlns:a16="http://schemas.microsoft.com/office/drawing/2014/main" val="1071180650"/>
                    </a:ext>
                  </a:extLst>
                </a:gridCol>
              </a:tblGrid>
              <a:tr h="576502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GHEA Grapalat"/>
                      </a:endParaRPr>
                    </a:p>
                  </a:txBody>
                  <a:tcPr marL="5755" marR="5755" marT="575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2">
                  <a:txBody>
                    <a:bodyPr/>
                    <a:lstStyle/>
                    <a:p>
                      <a:pPr algn="ctr" fontAlgn="ctr"/>
                      <a:r>
                        <a:rPr lang="hy-AM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ԳՆՈՒՄՆԵՐԻ ՊԼԱՆ 2022թ.</a:t>
                      </a:r>
                    </a:p>
                  </a:txBody>
                  <a:tcPr marL="5755" marR="5755" marT="57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GHEA Grapalat"/>
                      </a:endParaRPr>
                    </a:p>
                  </a:txBody>
                  <a:tcPr marL="5755" marR="5755" marT="57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hy-AM" sz="2000" b="0" i="0" u="none" strike="noStrike" dirty="0">
                        <a:solidFill>
                          <a:srgbClr val="000000"/>
                        </a:solidFill>
                        <a:effectLst/>
                        <a:latin typeface="GHEA Grapalat"/>
                      </a:endParaRPr>
                    </a:p>
                  </a:txBody>
                  <a:tcPr marL="5755" marR="5755" marT="575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GHEA Grapalat"/>
                      </a:endParaRPr>
                    </a:p>
                  </a:txBody>
                  <a:tcPr marL="5755" marR="5755" marT="575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GHEA Grapalat"/>
                      </a:endParaRPr>
                    </a:p>
                  </a:txBody>
                  <a:tcPr marL="5755" marR="5755" marT="57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GHEA Grapalat"/>
                      </a:endParaRPr>
                    </a:p>
                  </a:txBody>
                  <a:tcPr marL="5755" marR="5755" marT="57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GHEA Grapalat"/>
                      </a:endParaRPr>
                    </a:p>
                  </a:txBody>
                  <a:tcPr marL="5755" marR="5755" marT="57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7665651"/>
                  </a:ext>
                </a:extLst>
              </a:tr>
              <a:tr h="146289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GHEA Grapalat"/>
                      </a:endParaRPr>
                    </a:p>
                  </a:txBody>
                  <a:tcPr marL="5755" marR="5755" marT="575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fontAlgn="b"/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GHEA Grapalat"/>
                      </a:endParaRPr>
                    </a:p>
                  </a:txBody>
                  <a:tcPr marL="5755" marR="5755" marT="57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GHEA Grapalat"/>
                      </a:endParaRPr>
                    </a:p>
                  </a:txBody>
                  <a:tcPr marL="5755" marR="5755" marT="57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GHEA Grapalat"/>
                      </a:endParaRPr>
                    </a:p>
                  </a:txBody>
                  <a:tcPr marL="5755" marR="5755" marT="57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GHEA Grapalat"/>
                      </a:endParaRPr>
                    </a:p>
                  </a:txBody>
                  <a:tcPr marL="5755" marR="5755" marT="575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GHEA Grapalat"/>
                      </a:endParaRPr>
                    </a:p>
                  </a:txBody>
                  <a:tcPr marL="5755" marR="5755" marT="575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GHEA Grapalat"/>
                      </a:endParaRPr>
                    </a:p>
                  </a:txBody>
                  <a:tcPr marL="5755" marR="5755" marT="575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GHEA Grapalat"/>
                      </a:endParaRPr>
                    </a:p>
                  </a:txBody>
                  <a:tcPr marL="5755" marR="5755" marT="575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GHEA Grapalat"/>
                      </a:endParaRPr>
                    </a:p>
                  </a:txBody>
                  <a:tcPr marL="5755" marR="5755" marT="57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GHEA Grapalat"/>
                      </a:endParaRPr>
                    </a:p>
                  </a:txBody>
                  <a:tcPr marL="5755" marR="5755" marT="57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GHEA Grapalat"/>
                      </a:endParaRPr>
                    </a:p>
                  </a:txBody>
                  <a:tcPr marL="5755" marR="5755" marT="57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GHEA Grapalat"/>
                      </a:endParaRPr>
                    </a:p>
                  </a:txBody>
                  <a:tcPr marL="5755" marR="5755" marT="57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GHEA Grapalat"/>
                      </a:endParaRPr>
                    </a:p>
                  </a:txBody>
                  <a:tcPr marL="5755" marR="5755" marT="57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9938348"/>
                  </a:ext>
                </a:extLst>
              </a:tr>
              <a:tr h="146289">
                <a:tc gridSpan="13">
                  <a:txBody>
                    <a:bodyPr/>
                    <a:lstStyle/>
                    <a:p>
                      <a:pPr algn="l" fontAlgn="ctr"/>
                      <a:r>
                        <a:rPr lang="hy-AM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Պատվիրատուն՝ </a:t>
                      </a: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2866741"/>
                  </a:ext>
                </a:extLst>
              </a:tr>
              <a:tr h="146289">
                <a:tc gridSpan="13">
                  <a:txBody>
                    <a:bodyPr/>
                    <a:lstStyle/>
                    <a:p>
                      <a:pPr algn="l" fontAlgn="ctr"/>
                      <a:r>
                        <a:rPr lang="hy-AM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Ծրագիրը</a:t>
                      </a: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76720300"/>
                  </a:ext>
                </a:extLst>
              </a:tr>
              <a:tr h="146289">
                <a:tc gridSpan="13">
                  <a:txBody>
                    <a:bodyPr/>
                    <a:lstStyle/>
                    <a:p>
                      <a:pPr algn="l" fontAlgn="ctr"/>
                      <a:r>
                        <a:rPr lang="hy-AM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Անվանումը` </a:t>
                      </a: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03723449"/>
                  </a:ext>
                </a:extLst>
              </a:tr>
              <a:tr h="146289">
                <a:tc gridSpan="13">
                  <a:txBody>
                    <a:bodyPr/>
                    <a:lstStyle/>
                    <a:p>
                      <a:pPr algn="l" fontAlgn="ctr"/>
                      <a:r>
                        <a:rPr lang="hy-AM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Ֆինանսավորման աղբյուրը` </a:t>
                      </a: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39253139"/>
                  </a:ext>
                </a:extLst>
              </a:tr>
              <a:tr h="146289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hy-AM" sz="1000" b="0" i="0" u="none" strike="noStrike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Գնման առարկայի</a:t>
                      </a: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hy-AM" sz="800" b="0" i="0" u="none" strike="noStrike">
                        <a:solidFill>
                          <a:srgbClr val="000000"/>
                        </a:solidFill>
                        <a:effectLst/>
                        <a:latin typeface="GHEA Grapalat"/>
                      </a:endParaRP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hy-AM" sz="1000" b="0" i="0" u="none" strike="noStrike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Գնման ձևը</a:t>
                      </a: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pPr algn="ctr" fontAlgn="ctr"/>
                      <a:r>
                        <a:rPr lang="hy-AM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Գնման ձևը</a:t>
                      </a: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hy-AM" sz="1000" b="0" i="0" u="none" strike="noStrike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Չափի միավորը</a:t>
                      </a: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pPr algn="ctr" fontAlgn="ctr"/>
                      <a:r>
                        <a:rPr lang="hy-AM" sz="1000" b="0" i="0" u="none" strike="noStrike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Չափի միավորը</a:t>
                      </a: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hy-AM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Միավորի գինը</a:t>
                      </a: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pPr algn="ctr" fontAlgn="ctr"/>
                      <a:r>
                        <a:rPr lang="hy-AM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Միավորի գինը</a:t>
                      </a: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hy-AM" sz="1000" b="0" i="0" u="none" strike="noStrike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Քանակը</a:t>
                      </a:r>
                      <a:endParaRPr lang="hy-AM" sz="1000" b="0" i="0" u="none" strike="noStrike" dirty="0">
                        <a:solidFill>
                          <a:srgbClr val="000000"/>
                        </a:solidFill>
                        <a:effectLst/>
                        <a:latin typeface="GHEA Grapalat"/>
                      </a:endParaRP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pPr algn="ctr" fontAlgn="ctr"/>
                      <a:r>
                        <a:rPr lang="hy-AM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Քանակը</a:t>
                      </a: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hy-AM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Գումարը (հազ, դրամ)</a:t>
                      </a: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pPr algn="ctr" fontAlgn="ctr"/>
                      <a:r>
                        <a:rPr lang="hy-AM" sz="1000" b="0" i="0" u="none" strike="noStrike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Գումարը (հազ, դրամ)</a:t>
                      </a: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296046"/>
                  </a:ext>
                </a:extLst>
              </a:tr>
              <a:tr h="683481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hy-AM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միջանցիկ ծածկագիրը` ըստ ԳՄԱ դասակարգման</a:t>
                      </a: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hy-AM" sz="800" b="0" i="0" u="none" strike="noStrike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անվանումը</a:t>
                      </a: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y-AM" sz="1000" b="0" i="0" u="none" strike="noStrike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անվանումը</a:t>
                      </a: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pPr algn="ctr" fontAlgn="ctr"/>
                      <a:endParaRPr lang="hy-AM" sz="1000" b="0" i="0" u="none" strike="noStrike">
                        <a:solidFill>
                          <a:srgbClr val="000000"/>
                        </a:solidFill>
                        <a:effectLst/>
                        <a:latin typeface="GHEA Grapalat"/>
                      </a:endParaRP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4835924"/>
                  </a:ext>
                </a:extLst>
              </a:tr>
              <a:tr h="146289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 </a:t>
                      </a: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hy-AM" sz="800" b="0" i="0" u="none" strike="noStrike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Ծառայություններ</a:t>
                      </a: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y-AM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Ծառայություններ</a:t>
                      </a: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 </a:t>
                      </a:r>
                      <a:endParaRPr lang="hy-AM" sz="1000" b="0" i="0" u="none" strike="noStrike" dirty="0">
                        <a:solidFill>
                          <a:srgbClr val="000000"/>
                        </a:solidFill>
                        <a:effectLst/>
                        <a:latin typeface="GHEA Grapalat"/>
                      </a:endParaRP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 </a:t>
                      </a: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 </a:t>
                      </a:r>
                      <a:endParaRPr lang="hy-AM" sz="1000" b="0" i="0" u="none" strike="noStrike" dirty="0">
                        <a:solidFill>
                          <a:srgbClr val="000000"/>
                        </a:solidFill>
                        <a:effectLst/>
                        <a:latin typeface="GHEA Grapalat"/>
                      </a:endParaRP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 </a:t>
                      </a: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 </a:t>
                      </a:r>
                      <a:endParaRPr lang="hy-AM" sz="1000" b="0" i="0" u="none" strike="noStrike" dirty="0">
                        <a:solidFill>
                          <a:srgbClr val="000000"/>
                        </a:solidFill>
                        <a:effectLst/>
                        <a:latin typeface="GHEA Grapalat"/>
                      </a:endParaRP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 </a:t>
                      </a: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 </a:t>
                      </a:r>
                      <a:endParaRPr lang="hy-AM" sz="1000" b="0" i="0" u="none" strike="noStrike" dirty="0">
                        <a:solidFill>
                          <a:srgbClr val="000000"/>
                        </a:solidFill>
                        <a:effectLst/>
                        <a:latin typeface="GHEA Grapalat"/>
                      </a:endParaRP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 </a:t>
                      </a: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 </a:t>
                      </a:r>
                      <a:endParaRPr lang="hy-AM" sz="1000" b="0" i="0" u="none" strike="noStrike" dirty="0">
                        <a:solidFill>
                          <a:srgbClr val="000000"/>
                        </a:solidFill>
                        <a:effectLst/>
                        <a:latin typeface="GHEA Grapalat"/>
                      </a:endParaRP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 </a:t>
                      </a: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9775095"/>
                  </a:ext>
                </a:extLst>
              </a:tr>
              <a:tr h="146289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 </a:t>
                      </a: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 </a:t>
                      </a:r>
                    </a:p>
                  </a:txBody>
                  <a:tcPr marL="5755" marR="5755" marT="5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 </a:t>
                      </a:r>
                    </a:p>
                  </a:txBody>
                  <a:tcPr marL="5755" marR="5755" marT="5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 </a:t>
                      </a: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 </a:t>
                      </a: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 </a:t>
                      </a: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 </a:t>
                      </a: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 </a:t>
                      </a: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 </a:t>
                      </a: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 </a:t>
                      </a: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 </a:t>
                      </a: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 </a:t>
                      </a: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 </a:t>
                      </a: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4613162"/>
                  </a:ext>
                </a:extLst>
              </a:tr>
              <a:tr h="146289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 </a:t>
                      </a: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 </a:t>
                      </a: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 </a:t>
                      </a: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 </a:t>
                      </a: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 </a:t>
                      </a: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 </a:t>
                      </a: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 </a:t>
                      </a: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 </a:t>
                      </a: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 </a:t>
                      </a: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 </a:t>
                      </a: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 </a:t>
                      </a: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 </a:t>
                      </a: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 </a:t>
                      </a: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3662877"/>
                  </a:ext>
                </a:extLst>
              </a:tr>
              <a:tr h="146289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 </a:t>
                      </a: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hy-AM" sz="800" b="0" i="0" u="none" strike="noStrike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Ապրանքներ</a:t>
                      </a: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y-AM" sz="1000" b="0" i="0" u="none" strike="noStrike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Ապրանքներ</a:t>
                      </a: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 </a:t>
                      </a:r>
                      <a:endParaRPr lang="hy-AM" sz="1000" b="0" i="0" u="none" strike="noStrike">
                        <a:solidFill>
                          <a:srgbClr val="000000"/>
                        </a:solidFill>
                        <a:effectLst/>
                        <a:latin typeface="GHEA Grapalat"/>
                      </a:endParaRP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 </a:t>
                      </a: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 </a:t>
                      </a:r>
                      <a:endParaRPr lang="hy-AM" sz="1000" b="0" i="0" u="none" strike="noStrike">
                        <a:solidFill>
                          <a:srgbClr val="000000"/>
                        </a:solidFill>
                        <a:effectLst/>
                        <a:latin typeface="GHEA Grapalat"/>
                      </a:endParaRP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 </a:t>
                      </a: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 </a:t>
                      </a:r>
                      <a:endParaRPr lang="hy-AM" sz="1000" b="0" i="0" u="none" strike="noStrike">
                        <a:solidFill>
                          <a:srgbClr val="000000"/>
                        </a:solidFill>
                        <a:effectLst/>
                        <a:latin typeface="GHEA Grapalat"/>
                      </a:endParaRP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 </a:t>
                      </a: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 </a:t>
                      </a:r>
                      <a:endParaRPr lang="hy-AM" sz="1000" b="0" i="0" u="none" strike="noStrike">
                        <a:solidFill>
                          <a:srgbClr val="000000"/>
                        </a:solidFill>
                        <a:effectLst/>
                        <a:latin typeface="GHEA Grapalat"/>
                      </a:endParaRP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 </a:t>
                      </a: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 </a:t>
                      </a:r>
                      <a:endParaRPr lang="hy-AM" sz="1000" b="0" i="0" u="none" strike="noStrike">
                        <a:solidFill>
                          <a:srgbClr val="000000"/>
                        </a:solidFill>
                        <a:effectLst/>
                        <a:latin typeface="GHEA Grapalat"/>
                      </a:endParaRP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 </a:t>
                      </a: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7999872"/>
                  </a:ext>
                </a:extLst>
              </a:tr>
              <a:tr h="146289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 </a:t>
                      </a: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 </a:t>
                      </a:r>
                    </a:p>
                  </a:txBody>
                  <a:tcPr marL="5755" marR="5755" marT="5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 </a:t>
                      </a:r>
                    </a:p>
                  </a:txBody>
                  <a:tcPr marL="5755" marR="5755" marT="5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 </a:t>
                      </a: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 </a:t>
                      </a: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 </a:t>
                      </a: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 </a:t>
                      </a: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 </a:t>
                      </a: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 </a:t>
                      </a: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 </a:t>
                      </a: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 </a:t>
                      </a: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 </a:t>
                      </a: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 </a:t>
                      </a: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2733502"/>
                  </a:ext>
                </a:extLst>
              </a:tr>
              <a:tr h="146289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 </a:t>
                      </a: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 </a:t>
                      </a:r>
                    </a:p>
                  </a:txBody>
                  <a:tcPr marL="5755" marR="5755" marT="5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 </a:t>
                      </a:r>
                    </a:p>
                  </a:txBody>
                  <a:tcPr marL="5755" marR="5755" marT="5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 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GHEA Grapalat"/>
                      </a:endParaRP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 </a:t>
                      </a: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 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GHEA Grapalat"/>
                      </a:endParaRP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 </a:t>
                      </a: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 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GHEA Grapalat"/>
                      </a:endParaRP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 </a:t>
                      </a: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 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GHEA Grapalat"/>
                      </a:endParaRP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 </a:t>
                      </a: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 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GHEA Grapalat"/>
                      </a:endParaRP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 </a:t>
                      </a: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0683215"/>
                  </a:ext>
                </a:extLst>
              </a:tr>
              <a:tr h="146289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 </a:t>
                      </a: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hy-AM" sz="800" b="0" i="0" u="none" strike="noStrike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Աշխատանքներ</a:t>
                      </a: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y-AM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Աշխատանքներ</a:t>
                      </a: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 </a:t>
                      </a:r>
                      <a:endParaRPr lang="hy-AM" sz="1000" b="0" i="0" u="none" strike="noStrike" dirty="0">
                        <a:solidFill>
                          <a:srgbClr val="000000"/>
                        </a:solidFill>
                        <a:effectLst/>
                        <a:latin typeface="GHEA Grapalat"/>
                      </a:endParaRP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 </a:t>
                      </a: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 </a:t>
                      </a:r>
                      <a:endParaRPr lang="hy-AM" sz="1000" b="0" i="0" u="none" strike="noStrike" dirty="0">
                        <a:solidFill>
                          <a:srgbClr val="000000"/>
                        </a:solidFill>
                        <a:effectLst/>
                        <a:latin typeface="GHEA Grapalat"/>
                      </a:endParaRP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 </a:t>
                      </a: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 </a:t>
                      </a:r>
                      <a:endParaRPr lang="hy-AM" sz="1000" b="0" i="0" u="none" strike="noStrike" dirty="0">
                        <a:solidFill>
                          <a:srgbClr val="000000"/>
                        </a:solidFill>
                        <a:effectLst/>
                        <a:latin typeface="GHEA Grapalat"/>
                      </a:endParaRP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 </a:t>
                      </a: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 </a:t>
                      </a:r>
                      <a:endParaRPr lang="hy-AM" sz="1000" b="0" i="0" u="none" strike="noStrike" dirty="0">
                        <a:solidFill>
                          <a:srgbClr val="000000"/>
                        </a:solidFill>
                        <a:effectLst/>
                        <a:latin typeface="GHEA Grapalat"/>
                      </a:endParaRP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 </a:t>
                      </a: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 </a:t>
                      </a:r>
                      <a:endParaRPr lang="hy-AM" sz="1000" b="0" i="0" u="none" strike="noStrike" dirty="0">
                        <a:solidFill>
                          <a:srgbClr val="000000"/>
                        </a:solidFill>
                        <a:effectLst/>
                        <a:latin typeface="GHEA Grapalat"/>
                      </a:endParaRP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 </a:t>
                      </a: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600703"/>
                  </a:ext>
                </a:extLst>
              </a:tr>
              <a:tr h="133725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 </a:t>
                      </a: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 </a:t>
                      </a:r>
                    </a:p>
                  </a:txBody>
                  <a:tcPr marL="5755" marR="5755" marT="5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 </a:t>
                      </a:r>
                    </a:p>
                  </a:txBody>
                  <a:tcPr marL="5755" marR="5755" marT="5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 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GHEA Grapalat"/>
                      </a:endParaRP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 </a:t>
                      </a: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 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GHEA Grapalat"/>
                      </a:endParaRP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 </a:t>
                      </a: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 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GHEA Grapalat"/>
                      </a:endParaRP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 </a:t>
                      </a: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 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GHEA Grapalat"/>
                      </a:endParaRP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 </a:t>
                      </a: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 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GHEA Grapalat"/>
                      </a:endParaRP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 </a:t>
                      </a: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12981390"/>
                  </a:ext>
                </a:extLst>
              </a:tr>
              <a:tr h="133725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 </a:t>
                      </a: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 </a:t>
                      </a:r>
                    </a:p>
                  </a:txBody>
                  <a:tcPr marL="5755" marR="5755" marT="5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 </a:t>
                      </a:r>
                    </a:p>
                  </a:txBody>
                  <a:tcPr marL="5755" marR="5755" marT="5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 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GHEA Grapalat"/>
                      </a:endParaRP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 </a:t>
                      </a: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 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GHEA Grapalat"/>
                      </a:endParaRP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 </a:t>
                      </a: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 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GHEA Grapalat"/>
                      </a:endParaRP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 </a:t>
                      </a: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 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GHEA Grapalat"/>
                      </a:endParaRP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 </a:t>
                      </a: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 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GHEA Grapalat"/>
                      </a:endParaRP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 </a:t>
                      </a: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216431"/>
                  </a:ext>
                </a:extLst>
              </a:tr>
              <a:tr h="136697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 </a:t>
                      </a: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r>
                        <a:rPr lang="hy-AM" sz="800" b="0" i="0" u="none" strike="noStrike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Ընդամենը</a:t>
                      </a:r>
                    </a:p>
                  </a:txBody>
                  <a:tcPr marL="5755" marR="5755" marT="5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y-AM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Ընդամենը</a:t>
                      </a:r>
                    </a:p>
                  </a:txBody>
                  <a:tcPr marL="5755" marR="5755" marT="57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 </a:t>
                      </a:r>
                      <a:endParaRPr lang="hy-AM" sz="800" b="0" i="0" u="none" strike="noStrike" dirty="0">
                        <a:solidFill>
                          <a:srgbClr val="000000"/>
                        </a:solidFill>
                        <a:effectLst/>
                        <a:latin typeface="GHEA Grapalat"/>
                      </a:endParaRP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 </a:t>
                      </a: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 </a:t>
                      </a:r>
                      <a:endParaRPr lang="hy-AM" sz="800" b="0" i="0" u="none" strike="noStrike" dirty="0">
                        <a:solidFill>
                          <a:srgbClr val="000000"/>
                        </a:solidFill>
                        <a:effectLst/>
                        <a:latin typeface="GHEA Grapalat"/>
                      </a:endParaRP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 </a:t>
                      </a: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 </a:t>
                      </a:r>
                      <a:endParaRPr lang="hy-AM" sz="800" b="0" i="0" u="none" strike="noStrike" dirty="0">
                        <a:solidFill>
                          <a:srgbClr val="000000"/>
                        </a:solidFill>
                        <a:effectLst/>
                        <a:latin typeface="GHEA Grapalat"/>
                      </a:endParaRP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 </a:t>
                      </a: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 </a:t>
                      </a:r>
                      <a:endParaRPr lang="hy-AM" sz="800" b="0" i="0" u="none" strike="noStrike" dirty="0">
                        <a:solidFill>
                          <a:srgbClr val="000000"/>
                        </a:solidFill>
                        <a:effectLst/>
                        <a:latin typeface="GHEA Grapalat"/>
                      </a:endParaRP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 </a:t>
                      </a: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0</a:t>
                      </a:r>
                      <a:endParaRPr lang="hy-AM" sz="800" b="0" i="0" u="none" strike="noStrike" dirty="0">
                        <a:solidFill>
                          <a:srgbClr val="000000"/>
                        </a:solidFill>
                        <a:effectLst/>
                        <a:latin typeface="GHEA Grapalat"/>
                      </a:endParaRP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GHEA Grapalat"/>
                        </a:rPr>
                        <a:t>0</a:t>
                      </a:r>
                    </a:p>
                  </a:txBody>
                  <a:tcPr marL="5755" marR="5755" marT="57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96503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650269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Business Discussion And Brainstorming Concept Metaphor With Group Of Flat  People Thinking And Working On Laptop Sitting With Colleague Or Co Workers,  Job Clipar… | Brainstorming, Logo design free templates, Concept design">
            <a:extLst>
              <a:ext uri="{FF2B5EF4-FFF2-40B4-BE49-F238E27FC236}">
                <a16:creationId xmlns:a16="http://schemas.microsoft.com/office/drawing/2014/main" id="{5A1C889B-4ACE-4045-BFD1-8979ED5DBE1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33" b="12336"/>
          <a:stretch/>
        </p:blipFill>
        <p:spPr bwMode="auto">
          <a:xfrm>
            <a:off x="3990392" y="233439"/>
            <a:ext cx="6506547" cy="5025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DDE54BC-85BE-4F7D-AF31-2C2307B158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919" y="1123837"/>
            <a:ext cx="2947481" cy="4601183"/>
          </a:xfrm>
        </p:spPr>
        <p:txBody>
          <a:bodyPr>
            <a:normAutofit/>
          </a:bodyPr>
          <a:lstStyle/>
          <a:p>
            <a:r>
              <a:rPr lang="hy-AM" sz="3000" dirty="0">
                <a:latin typeface="Cambria" panose="02040503050406030204" pitchFamily="18" charset="0"/>
                <a:ea typeface="Cambria" panose="02040503050406030204" pitchFamily="18" charset="0"/>
              </a:rPr>
              <a:t>ԳՈՐԾՆԱԿԱՆ ԱՇԽԱՏԱՆՔ</a:t>
            </a:r>
            <a:endParaRPr lang="en-US" sz="3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4C0D6E-655E-4C0F-947F-50BAAA7456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69268" y="5299614"/>
            <a:ext cx="7315200" cy="685134"/>
          </a:xfrm>
        </p:spPr>
        <p:txBody>
          <a:bodyPr/>
          <a:lstStyle/>
          <a:p>
            <a:pPr marL="0" indent="0" algn="ctr">
              <a:buNone/>
            </a:pPr>
            <a:r>
              <a:rPr lang="hy-AM" dirty="0">
                <a:latin typeface="Cambria" panose="02040503050406030204" pitchFamily="18" charset="0"/>
                <a:ea typeface="Cambria" panose="02040503050406030204" pitchFamily="18" charset="0"/>
              </a:rPr>
              <a:t>Գտեք Ա կազմակերպության հաշվետու տարվա համար կազմված գնման պլանը և վերլուծեք այն։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286396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DE54BC-85BE-4F7D-AF31-2C2307B158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919" y="1123837"/>
            <a:ext cx="2947481" cy="4601183"/>
          </a:xfrm>
        </p:spPr>
        <p:txBody>
          <a:bodyPr>
            <a:normAutofit/>
          </a:bodyPr>
          <a:lstStyle/>
          <a:p>
            <a:r>
              <a:rPr lang="hy-AM" sz="3000" dirty="0">
                <a:latin typeface="Cambria" panose="02040503050406030204" pitchFamily="18" charset="0"/>
                <a:ea typeface="Cambria" panose="02040503050406030204" pitchFamily="18" charset="0"/>
              </a:rPr>
              <a:t>Գնուﬓերին մասնակցելու</a:t>
            </a:r>
            <a:br>
              <a:rPr lang="hy-AM" sz="3000" dirty="0"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hy-AM" sz="3000" dirty="0">
                <a:latin typeface="Cambria" panose="02040503050406030204" pitchFamily="18" charset="0"/>
                <a:ea typeface="Cambria" panose="02040503050406030204" pitchFamily="18" charset="0"/>
              </a:rPr>
              <a:t>հավասարությունը</a:t>
            </a:r>
            <a:endParaRPr lang="en-US" sz="3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4C0D6E-655E-4C0F-947F-50BAAA7456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hy-AM" dirty="0">
                <a:latin typeface="Cambria" panose="02040503050406030204" pitchFamily="18" charset="0"/>
                <a:ea typeface="Cambria" panose="02040503050406030204" pitchFamily="18" charset="0"/>
              </a:rPr>
              <a:t> 1. Ցանկացած անձ, անկախ նրա օտարերկրյա ֆիզիկական անձ, կազմակերպություն կամ քաղաքացիություն չունեցող անձ լինելու</a:t>
            </a:r>
          </a:p>
          <a:p>
            <a:r>
              <a:rPr lang="hy-AM" dirty="0">
                <a:latin typeface="Cambria" panose="02040503050406030204" pitchFamily="18" charset="0"/>
                <a:ea typeface="Cambria" panose="02040503050406030204" pitchFamily="18" charset="0"/>
              </a:rPr>
              <a:t>հանգամանքից, ունի գնման գործընթացին մասնակցելու հավասար իրավունք:</a:t>
            </a:r>
          </a:p>
          <a:p>
            <a:r>
              <a:rPr lang="hy-AM" dirty="0">
                <a:latin typeface="Cambria" panose="02040503050406030204" pitchFamily="18" charset="0"/>
                <a:ea typeface="Cambria" panose="02040503050406030204" pitchFamily="18" charset="0"/>
              </a:rPr>
              <a:t>2. Գնուﬓերի գործընթացին որևէ երկրի ռեզիդենտ հանդիսացող անձի (անձանց) մասնակցությունը կարող է սահմանափակվել ﬕայն ՀՀ կառավարության որոշմամբ, եթե դա անհրաժեշտ է ՀՀ ազգային անվտանգության և պաշտպանության ապահովման համար:</a:t>
            </a:r>
          </a:p>
          <a:p>
            <a:r>
              <a:rPr lang="hy-AM" dirty="0">
                <a:latin typeface="Cambria" panose="02040503050406030204" pitchFamily="18" charset="0"/>
                <a:ea typeface="Cambria" panose="02040503050406030204" pitchFamily="18" charset="0"/>
              </a:rPr>
              <a:t>3. Արգելվում է օրենքով և դրա հիման վրա ընդունված իրավական այլ ակտերով սահմանված փոխկապակցված անձանց և (կամ)</a:t>
            </a:r>
          </a:p>
          <a:p>
            <a:r>
              <a:rPr lang="hy-AM" dirty="0">
                <a:latin typeface="Cambria" panose="02040503050406030204" pitchFamily="18" charset="0"/>
                <a:ea typeface="Cambria" panose="02040503050406030204" pitchFamily="18" charset="0"/>
              </a:rPr>
              <a:t>ﬕևնույն անձի (անձանց) կողﬕց հիﬓադրված կամ ավելի քան հիսուն տոկոս ﬕևնույն անձի (անձանց) պատկանող բաժնեմաս ունեցող կազմակերպությունների ﬕաժամանակյա մասնակցությունը գնման ﬕևնույն գործընթացին, բացառությամբ`</a:t>
            </a:r>
          </a:p>
          <a:p>
            <a:r>
              <a:rPr lang="hy-AM" dirty="0">
                <a:latin typeface="Cambria" panose="02040503050406030204" pitchFamily="18" charset="0"/>
                <a:ea typeface="Cambria" panose="02040503050406030204" pitchFamily="18" charset="0"/>
              </a:rPr>
              <a:t>1) պետության կամ համայնքների կողﬕց հիﬓադրված կազմակերպությունների.</a:t>
            </a:r>
          </a:p>
          <a:p>
            <a:r>
              <a:rPr lang="hy-AM" dirty="0">
                <a:latin typeface="Cambria" panose="02040503050406030204" pitchFamily="18" charset="0"/>
                <a:ea typeface="Cambria" panose="02040503050406030204" pitchFamily="18" charset="0"/>
              </a:rPr>
              <a:t>2) օրենքի 30-րդ հոդվածի 6-րդ մասով սահմանված մասնակցության դեպքերի: /կոնսորցիում/</a:t>
            </a:r>
          </a:p>
          <a:p>
            <a:r>
              <a:rPr lang="hy-AM" dirty="0">
                <a:latin typeface="Cambria" panose="02040503050406030204" pitchFamily="18" charset="0"/>
                <a:ea typeface="Cambria" panose="02040503050406030204" pitchFamily="18" charset="0"/>
              </a:rPr>
              <a:t>4. Պատվիրատուի մասնակցությամբ իրավաբանական անձինք գնուﬓերին մասնակցում են այլ մասնակիցների հետ հավասար</a:t>
            </a:r>
          </a:p>
          <a:p>
            <a:r>
              <a:rPr lang="hy-AM" dirty="0">
                <a:latin typeface="Cambria" panose="02040503050406030204" pitchFamily="18" charset="0"/>
                <a:ea typeface="Cambria" panose="02040503050406030204" pitchFamily="18" charset="0"/>
              </a:rPr>
              <a:t>իրավունքով, և այդ կազմակերպություններում պատվիրատուի մասնակցության հանգամանքը չի կարող հանգեցնել այդ անձանց</a:t>
            </a:r>
          </a:p>
          <a:p>
            <a:r>
              <a:rPr lang="hy-AM" dirty="0">
                <a:latin typeface="Cambria" panose="02040503050406030204" pitchFamily="18" charset="0"/>
                <a:ea typeface="Cambria" panose="02040503050406030204" pitchFamily="18" charset="0"/>
              </a:rPr>
              <a:t>համար որևէ արտոնության կամ այլ նպաստավոր պայմանների սահմանմանը և կիրառմանը: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6591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ute Flat Tech Work Contact Illustration Character, Cute, Flat Technology,  Work Contact Person PNG Transparent Clipart Image and PSD File for Free  Download">
            <a:extLst>
              <a:ext uri="{FF2B5EF4-FFF2-40B4-BE49-F238E27FC236}">
                <a16:creationId xmlns:a16="http://schemas.microsoft.com/office/drawing/2014/main" id="{C5092D04-2E24-48F0-8B2D-947F8A1554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9268" y="653135"/>
            <a:ext cx="5815908" cy="5815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DDE54BC-85BE-4F7D-AF31-2C2307B158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919" y="1123837"/>
            <a:ext cx="2947481" cy="4601183"/>
          </a:xfrm>
        </p:spPr>
        <p:txBody>
          <a:bodyPr>
            <a:normAutofit/>
          </a:bodyPr>
          <a:lstStyle/>
          <a:p>
            <a:r>
              <a:rPr lang="hy-AM" sz="3000" dirty="0">
                <a:latin typeface="Cambria" panose="02040503050406030204" pitchFamily="18" charset="0"/>
                <a:ea typeface="Cambria" panose="02040503050406030204" pitchFamily="18" charset="0"/>
              </a:rPr>
              <a:t>Տեխնիկական բնութագրեր</a:t>
            </a:r>
            <a:endParaRPr lang="en-US" sz="3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4C0D6E-655E-4C0F-947F-50BAAA7456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69268" y="418323"/>
            <a:ext cx="5713271" cy="2075035"/>
          </a:xfrm>
        </p:spPr>
        <p:txBody>
          <a:bodyPr>
            <a:normAutofit/>
          </a:bodyPr>
          <a:lstStyle/>
          <a:p>
            <a:r>
              <a:rPr lang="hy-AM" dirty="0">
                <a:latin typeface="Cambria" panose="02040503050406030204" pitchFamily="18" charset="0"/>
                <a:ea typeface="Cambria" panose="02040503050406030204" pitchFamily="18" charset="0"/>
              </a:rPr>
              <a:t> Ի՞նչ է տեխնիկական բնութագիրը</a:t>
            </a:r>
          </a:p>
          <a:p>
            <a:r>
              <a:rPr lang="hy-AM" dirty="0">
                <a:latin typeface="Cambria" panose="02040503050406030204" pitchFamily="18" charset="0"/>
                <a:ea typeface="Cambria" panose="02040503050406030204" pitchFamily="18" charset="0"/>
              </a:rPr>
              <a:t> Ինչպիսին է այն ապրանքների, ծառայությունների և աշխատանքների համար։</a:t>
            </a:r>
          </a:p>
        </p:txBody>
      </p:sp>
    </p:spTree>
    <p:extLst>
      <p:ext uri="{BB962C8B-B14F-4D97-AF65-F5344CB8AC3E}">
        <p14:creationId xmlns:p14="http://schemas.microsoft.com/office/powerpoint/2010/main" val="237699145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B13BB1-4883-4570-AF7B-C88099AB174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8457" y="1273354"/>
            <a:ext cx="8338978" cy="2500978"/>
          </a:xfrm>
        </p:spPr>
        <p:txBody>
          <a:bodyPr>
            <a:normAutofit/>
          </a:bodyPr>
          <a:lstStyle/>
          <a:p>
            <a:r>
              <a:rPr lang="hy-AM" sz="4500" dirty="0">
                <a:latin typeface="Cambria" panose="02040503050406030204" pitchFamily="18" charset="0"/>
                <a:ea typeface="Cambria" panose="02040503050406030204" pitchFamily="18" charset="0"/>
              </a:rPr>
              <a:t>Օր 1-ին․ Ամփոփում</a:t>
            </a:r>
            <a:endParaRPr lang="en-US" sz="45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75E56D1-AF23-4D0F-B741-37C47E838B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00014" y="4670246"/>
            <a:ext cx="7752155" cy="914400"/>
          </a:xfrm>
        </p:spPr>
        <p:txBody>
          <a:bodyPr>
            <a:normAutofit/>
          </a:bodyPr>
          <a:lstStyle/>
          <a:p>
            <a:endParaRPr lang="en-US" dirty="0"/>
          </a:p>
        </p:txBody>
      </p:sp>
      <p:pic>
        <p:nvPicPr>
          <p:cNvPr id="4" name="Picture 2" descr="английский перевод PNG , профессия переводчик, Человеческий перевод,  английский перевод PNG PNG картинки и пнг PSD рисунок для бесплатной  загрузки">
            <a:extLst>
              <a:ext uri="{FF2B5EF4-FFF2-40B4-BE49-F238E27FC236}">
                <a16:creationId xmlns:a16="http://schemas.microsoft.com/office/drawing/2014/main" id="{F19C6A4E-53DB-4A94-9FC5-9FAF30AF16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0099" y="1927679"/>
            <a:ext cx="2373085" cy="237308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34129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EBDB9D-F9B3-421C-8D81-1231C730C2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918" y="1123837"/>
            <a:ext cx="3134093" cy="4601183"/>
          </a:xfrm>
        </p:spPr>
        <p:txBody>
          <a:bodyPr/>
          <a:lstStyle/>
          <a:p>
            <a:r>
              <a:rPr lang="hy-AM" dirty="0">
                <a:latin typeface="Cambria" panose="02040503050406030204" pitchFamily="18" charset="0"/>
                <a:ea typeface="Cambria" panose="02040503050406030204" pitchFamily="18" charset="0"/>
              </a:rPr>
              <a:t>ԴԱՍԸՆԹԱՑԻ ՆՊԱՏԱԿԸ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B82CC8-63C5-4F90-9755-837C6E9F55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69268" y="682065"/>
            <a:ext cx="7315200" cy="2107785"/>
          </a:xfrm>
        </p:spPr>
        <p:txBody>
          <a:bodyPr/>
          <a:lstStyle/>
          <a:p>
            <a:pPr lvl="0"/>
            <a:r>
              <a:rPr lang="hy-AM" i="1" dirty="0">
                <a:latin typeface="Cambria" panose="02040503050406030204" pitchFamily="18" charset="0"/>
                <a:ea typeface="Cambria" panose="02040503050406030204" pitchFamily="18" charset="0"/>
              </a:rPr>
              <a:t>Բարձրացնել դասընթացի մասնակիցների՝ ՀՀ պետական գնումների վերաբերյալ իմացության մակարդակը։</a:t>
            </a:r>
          </a:p>
          <a:p>
            <a:pPr marL="0" lvl="0" indent="0">
              <a:buNone/>
            </a:pP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lvl="0"/>
            <a:r>
              <a:rPr lang="hy-AM" i="1" dirty="0">
                <a:latin typeface="Cambria" panose="02040503050406030204" pitchFamily="18" charset="0"/>
                <a:ea typeface="Cambria" panose="02040503050406030204" pitchFamily="18" charset="0"/>
              </a:rPr>
              <a:t>Տալ պատկերացում և հստակ գործիքակազմ՝ ՀՀ պետական գնումների հանրային վերահսկողություն իրականացնելու համար։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6148" name="Picture 4" descr="Expectation designs, themes, templates and downloadable graphic elements on  Dribbble">
            <a:extLst>
              <a:ext uri="{FF2B5EF4-FFF2-40B4-BE49-F238E27FC236}">
                <a16:creationId xmlns:a16="http://schemas.microsoft.com/office/drawing/2014/main" id="{AA1E06F2-D247-4FD7-A207-D83580D28B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0672" y="2904842"/>
            <a:ext cx="4188525" cy="31413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141654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A13D5E-1062-4748-94D9-AF5C92FCBB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y-AM" dirty="0">
                <a:latin typeface="Cambria" panose="02040503050406030204" pitchFamily="18" charset="0"/>
                <a:ea typeface="Cambria" panose="02040503050406030204" pitchFamily="18" charset="0"/>
              </a:rPr>
              <a:t>Ի՞ՆՉ ԵՆՔ ԱՆԵԼՈՒ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F3893BA-CED4-4647-9E0A-DD40A1BC88B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8391118"/>
              </p:ext>
            </p:extLst>
          </p:nvPr>
        </p:nvGraphicFramePr>
        <p:xfrm>
          <a:off x="4229320" y="772010"/>
          <a:ext cx="6874108" cy="5334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46987">
                  <a:extLst>
                    <a:ext uri="{9D8B030D-6E8A-4147-A177-3AD203B41FA5}">
                      <a16:colId xmlns:a16="http://schemas.microsoft.com/office/drawing/2014/main" val="3643739777"/>
                    </a:ext>
                  </a:extLst>
                </a:gridCol>
                <a:gridCol w="5727121">
                  <a:extLst>
                    <a:ext uri="{9D8B030D-6E8A-4147-A177-3AD203B41FA5}">
                      <a16:colId xmlns:a16="http://schemas.microsoft.com/office/drawing/2014/main" val="125470318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y-AM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US" sz="14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FreeSerif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y-AM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Օր 2-րդ 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FreeSerif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6986389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y-AM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10։00-10։15</a:t>
                      </a:r>
                      <a:endParaRPr lang="en-US" sz="14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FreeSerif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y-AM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Դասընթացի առաջին օրվա վերհիշում</a:t>
                      </a:r>
                      <a:endParaRPr lang="en-US" sz="14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FreeSerif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9475146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y-AM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10։15-11։30</a:t>
                      </a:r>
                      <a:endParaRPr lang="en-US" sz="14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FreeSerif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y-AM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Թեմա 1․ Գնման ընթացակարգեր</a:t>
                      </a:r>
                      <a:endParaRPr lang="en-US" sz="14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marL="342900" lvl="0" indent="-342900">
                        <a:buFont typeface="Symbol" panose="05050102010706020507" pitchFamily="18" charset="2"/>
                        <a:buChar char=""/>
                      </a:pPr>
                      <a:r>
                        <a:rPr lang="hy-AM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Մեկ անձից գնման ընթացակարգ</a:t>
                      </a:r>
                      <a:endParaRPr lang="en-US" sz="14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marL="342900" lvl="0" indent="-342900">
                        <a:buFont typeface="Symbol" panose="05050102010706020507" pitchFamily="18" charset="2"/>
                        <a:buChar char=""/>
                      </a:pPr>
                      <a:r>
                        <a:rPr lang="hy-AM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Վիճակագրություն, միֆեր ընթացակարգի վերաբերյալ</a:t>
                      </a:r>
                      <a:endParaRPr lang="en-US" sz="14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marL="342900" lvl="0" indent="-342900">
                        <a:buFont typeface="Symbol" panose="05050102010706020507" pitchFamily="18" charset="2"/>
                        <a:buChar char=""/>
                      </a:pPr>
                      <a:r>
                        <a:rPr lang="hy-AM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Գնանշման հարցում</a:t>
                      </a:r>
                      <a:endParaRPr lang="en-US" sz="14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y-AM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US" sz="14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FreeSerif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7946342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y-AM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11։30-12։00</a:t>
                      </a:r>
                      <a:endParaRPr lang="en-US" sz="14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FreeSerif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y-AM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Սուրճի ընդմիջում</a:t>
                      </a:r>
                      <a:endParaRPr lang="en-US" sz="14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FreeSerif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6784198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y-AM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12։00-13։00</a:t>
                      </a:r>
                      <a:endParaRPr lang="en-US" sz="14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FreeSerif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y-AM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Թեմա 1․ Գնման ընթացակարգեր - շարունակություն</a:t>
                      </a:r>
                      <a:endParaRPr lang="en-US" sz="14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marL="342900" lvl="0" indent="-342900">
                        <a:buFont typeface="Symbol" panose="05050102010706020507" pitchFamily="18" charset="2"/>
                        <a:buChar char=""/>
                      </a:pPr>
                      <a:r>
                        <a:rPr lang="hy-AM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Մրցույթ</a:t>
                      </a:r>
                      <a:endParaRPr lang="en-US" sz="14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marL="342900" lvl="0" indent="-342900">
                        <a:buFont typeface="Symbol" panose="05050102010706020507" pitchFamily="18" charset="2"/>
                        <a:buChar char=""/>
                      </a:pPr>
                      <a:r>
                        <a:rPr lang="hy-AM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Էլեկտրոնային աճուրդ</a:t>
                      </a:r>
                      <a:endParaRPr lang="en-US" sz="14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r>
                        <a:rPr lang="hy-AM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US" sz="14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5044592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y-AM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13։00-14։00</a:t>
                      </a:r>
                      <a:endParaRPr lang="en-US" sz="14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FreeSerif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y-AM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Ճաշի ընդմիջում</a:t>
                      </a:r>
                      <a:endParaRPr lang="en-US" sz="14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FreeSerif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9010668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y-AM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14։00-15։00</a:t>
                      </a:r>
                      <a:endParaRPr lang="en-US" sz="14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FreeSerif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y-AM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Թեմա 2.  Պետական գնումների մոնիթորինգի գործիքակազմ </a:t>
                      </a:r>
                      <a:endParaRPr lang="en-US" sz="14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Gnumner.am, </a:t>
                      </a:r>
                      <a:endParaRPr lang="en-US" sz="14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Armeps.am,</a:t>
                      </a:r>
                      <a:r>
                        <a:rPr lang="vi-VN" sz="1400" spc="-135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 </a:t>
                      </a:r>
                      <a:r>
                        <a:rPr lang="pt-PT" sz="1400" spc="-135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PPCM</a:t>
                      </a:r>
                      <a:endParaRPr lang="en-US" sz="14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E-gov.am</a:t>
                      </a:r>
                      <a:endParaRPr lang="hy-AM" sz="14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FreeSerif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343359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y-AM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15։00-15։30</a:t>
                      </a:r>
                      <a:endParaRPr lang="en-US" sz="14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FreeSerif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y-AM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Սուրճի ընդմիջում</a:t>
                      </a:r>
                      <a:endParaRPr lang="en-US" sz="14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FreeSerif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5116728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y-AM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15։30-16։45</a:t>
                      </a:r>
                      <a:endParaRPr lang="en-US" sz="14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FreeSerif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y-AM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Հանրամատչելի աղբյուրների ուսումնասիրություն – գործնական աշխատանք 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FreeSerif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1866181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y-AM" sz="1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16։45-17։00</a:t>
                      </a:r>
                      <a:endParaRPr lang="en-US" sz="14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FreeSerif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y-AM" sz="1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2-րդ օրվա ամփոփում, հարցուպատասխան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FreeSerif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35392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5637654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DE54BC-85BE-4F7D-AF31-2C2307B158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919" y="1123837"/>
            <a:ext cx="2947481" cy="4601183"/>
          </a:xfrm>
        </p:spPr>
        <p:txBody>
          <a:bodyPr>
            <a:normAutofit/>
          </a:bodyPr>
          <a:lstStyle/>
          <a:p>
            <a:r>
              <a:rPr lang="hy-AM" sz="3000" dirty="0">
                <a:latin typeface="Cambria" panose="02040503050406030204" pitchFamily="18" charset="0"/>
                <a:ea typeface="Cambria" panose="02040503050406030204" pitchFamily="18" charset="0"/>
              </a:rPr>
              <a:t>Գնման ձեւերը եւ դրանց կիրառման</a:t>
            </a:r>
            <a:br>
              <a:rPr lang="hy-AM" sz="3000" dirty="0"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hy-AM" sz="3000" dirty="0">
                <a:latin typeface="Cambria" panose="02040503050406030204" pitchFamily="18" charset="0"/>
                <a:ea typeface="Cambria" panose="02040503050406030204" pitchFamily="18" charset="0"/>
              </a:rPr>
              <a:t>պայմանները</a:t>
            </a:r>
            <a:endParaRPr lang="en-US" sz="3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4C0D6E-655E-4C0F-947F-50BAAA7456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y-AM" dirty="0">
                <a:latin typeface="Cambria" panose="02040503050406030204" pitchFamily="18" charset="0"/>
                <a:ea typeface="Cambria" panose="02040503050406030204" pitchFamily="18" charset="0"/>
              </a:rPr>
              <a:t>Գնում կատարելու ընթացակարգերն են`</a:t>
            </a:r>
          </a:p>
          <a:p>
            <a:r>
              <a:rPr lang="hy-AM" dirty="0">
                <a:latin typeface="Cambria" panose="02040503050406030204" pitchFamily="18" charset="0"/>
                <a:ea typeface="Cambria" panose="02040503050406030204" pitchFamily="18" charset="0"/>
              </a:rPr>
              <a:t>1) էլեկտրոնային աճուրդը</a:t>
            </a:r>
          </a:p>
          <a:p>
            <a:r>
              <a:rPr lang="hy-AM" dirty="0">
                <a:latin typeface="Cambria" panose="02040503050406030204" pitchFamily="18" charset="0"/>
                <a:ea typeface="Cambria" panose="02040503050406030204" pitchFamily="18" charset="0"/>
              </a:rPr>
              <a:t>2) մրցույթը</a:t>
            </a:r>
          </a:p>
          <a:p>
            <a:r>
              <a:rPr lang="hy-AM" dirty="0">
                <a:latin typeface="Cambria" panose="02040503050406030204" pitchFamily="18" charset="0"/>
                <a:ea typeface="Cambria" panose="02040503050406030204" pitchFamily="18" charset="0"/>
              </a:rPr>
              <a:t>3) գնանշման հարցումը</a:t>
            </a:r>
          </a:p>
          <a:p>
            <a:r>
              <a:rPr lang="hy-AM" dirty="0">
                <a:latin typeface="Cambria" panose="02040503050406030204" pitchFamily="18" charset="0"/>
                <a:ea typeface="Cambria" panose="02040503050406030204" pitchFamily="18" charset="0"/>
              </a:rPr>
              <a:t>4) ﬔկ անձից գնումը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773558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DE54BC-85BE-4F7D-AF31-2C2307B158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919" y="1123837"/>
            <a:ext cx="2947481" cy="4601183"/>
          </a:xfrm>
        </p:spPr>
        <p:txBody>
          <a:bodyPr>
            <a:normAutofit/>
          </a:bodyPr>
          <a:lstStyle/>
          <a:p>
            <a:r>
              <a:rPr lang="hy-AM" sz="3000" dirty="0">
                <a:latin typeface="Cambria" panose="02040503050406030204" pitchFamily="18" charset="0"/>
                <a:ea typeface="Cambria" panose="02040503050406030204" pitchFamily="18" charset="0"/>
              </a:rPr>
              <a:t>Մեկ անձից գնուﬓեր կատարելու</a:t>
            </a:r>
            <a:br>
              <a:rPr lang="hy-AM" sz="3000" dirty="0"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hy-AM" sz="3000" dirty="0">
                <a:latin typeface="Cambria" panose="02040503050406030204" pitchFamily="18" charset="0"/>
                <a:ea typeface="Cambria" panose="02040503050406030204" pitchFamily="18" charset="0"/>
              </a:rPr>
              <a:t>պայմանները</a:t>
            </a:r>
            <a:endParaRPr lang="en-US" sz="3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4C0D6E-655E-4C0F-947F-50BAAA7456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69268" y="270583"/>
            <a:ext cx="7315200" cy="5900772"/>
          </a:xfrm>
        </p:spPr>
        <p:txBody>
          <a:bodyPr>
            <a:noAutofit/>
          </a:bodyPr>
          <a:lstStyle/>
          <a:p>
            <a:r>
              <a:rPr lang="hy-AM" sz="1500" b="1" dirty="0">
                <a:latin typeface="Cambria" panose="02040503050406030204" pitchFamily="18" charset="0"/>
                <a:ea typeface="Cambria" panose="02040503050406030204" pitchFamily="18" charset="0"/>
              </a:rPr>
              <a:t>1. Գնումը կարող է կատարվել ﬔկ անձից, եթե`</a:t>
            </a:r>
          </a:p>
          <a:p>
            <a:pPr marL="0" indent="0">
              <a:buNone/>
            </a:pPr>
            <a:r>
              <a:rPr lang="hy-AM" sz="1500" dirty="0">
                <a:latin typeface="Cambria" panose="02040503050406030204" pitchFamily="18" charset="0"/>
                <a:ea typeface="Cambria" panose="02040503050406030204" pitchFamily="18" charset="0"/>
              </a:rPr>
              <a:t>1) գնման ենթակա ապրանքը, աշխատանքը կամ ծառայությունը հնարավոր է ձեռք բերել ﬕայն ﬔկ անձից, որը պայմանավորված է նրա </a:t>
            </a:r>
            <a:r>
              <a:rPr lang="hy-AM" sz="1500" i="1" dirty="0">
                <a:latin typeface="Cambria" panose="02040503050406030204" pitchFamily="18" charset="0"/>
                <a:ea typeface="Cambria" panose="02040503050406030204" pitchFamily="18" charset="0"/>
              </a:rPr>
              <a:t>հեղինակային և հարակից իրավունքներով, հատուկ կամ բացառիկ իրավունքի առկայությամբ</a:t>
            </a:r>
            <a:r>
              <a:rPr lang="hy-AM" sz="1500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pPr marL="0" indent="0">
              <a:buNone/>
            </a:pPr>
            <a:r>
              <a:rPr lang="hy-AM" sz="1500" dirty="0">
                <a:latin typeface="Cambria" panose="02040503050406030204" pitchFamily="18" charset="0"/>
                <a:ea typeface="Cambria" panose="02040503050406030204" pitchFamily="18" charset="0"/>
              </a:rPr>
              <a:t>2) </a:t>
            </a:r>
            <a:r>
              <a:rPr lang="hy-AM" sz="1500" i="1" dirty="0">
                <a:latin typeface="Cambria" panose="02040503050406030204" pitchFamily="18" charset="0"/>
                <a:ea typeface="Cambria" panose="02040503050406030204" pitchFamily="18" charset="0"/>
              </a:rPr>
              <a:t>արտակարգ կամ չնախատեսված այլ իրավիճակի </a:t>
            </a:r>
            <a:r>
              <a:rPr lang="hy-AM" sz="1500" dirty="0">
                <a:latin typeface="Cambria" panose="02040503050406030204" pitchFamily="18" charset="0"/>
                <a:ea typeface="Cambria" panose="02040503050406030204" pitchFamily="18" charset="0"/>
              </a:rPr>
              <a:t>առաջացման հետևանքով ծագել է գնման անհետաձգելի պահանջ և, արտակարգ կամ չնախատեսված այլ իրավիճակից ելնելով, գնման այլ ձևերի կիրառումը ժամկետի առումով անհնար է, պայմանով, որ նման պահանջը հնարավոր չէր օբյեկտիվորեն կանխատեսել.</a:t>
            </a:r>
          </a:p>
          <a:p>
            <a:pPr marL="0" indent="0">
              <a:buNone/>
            </a:pPr>
            <a:r>
              <a:rPr lang="hy-AM" sz="1500" dirty="0">
                <a:latin typeface="Cambria" panose="02040503050406030204" pitchFamily="18" charset="0"/>
                <a:ea typeface="Cambria" panose="02040503050406030204" pitchFamily="18" charset="0"/>
              </a:rPr>
              <a:t>3) պատվիրատուն, որևէ անձից կատարելով ապրանքների գնում, որոշում է սկզբնական պայմանագրում չներառված, սակայն օբյեկտիվորեն չնախատեսված հանգամանքներից ելնելով՝ սկզբնական պայմանագրի կատարման համար անհրաժեշտ դարձած ապրանքների </a:t>
            </a:r>
            <a:r>
              <a:rPr lang="hy-AM" sz="1500" i="1" dirty="0">
                <a:latin typeface="Cambria" panose="02040503050406030204" pitchFamily="18" charset="0"/>
                <a:ea typeface="Cambria" panose="02040503050406030204" pitchFamily="18" charset="0"/>
              </a:rPr>
              <a:t>լրացուցիչ գնում </a:t>
            </a:r>
            <a:r>
              <a:rPr lang="hy-AM" sz="1500" dirty="0">
                <a:latin typeface="Cambria" panose="02040503050406030204" pitchFamily="18" charset="0"/>
                <a:ea typeface="Cambria" panose="02040503050406030204" pitchFamily="18" charset="0"/>
              </a:rPr>
              <a:t>կատարել նույն անձից, պայմանով, որ`</a:t>
            </a:r>
          </a:p>
          <a:p>
            <a:pPr marL="0" indent="0">
              <a:buNone/>
            </a:pPr>
            <a:r>
              <a:rPr lang="hy-AM" sz="1500" dirty="0">
                <a:latin typeface="Cambria" panose="02040503050406030204" pitchFamily="18" charset="0"/>
                <a:ea typeface="Cambria" panose="02040503050406030204" pitchFamily="18" charset="0"/>
              </a:rPr>
              <a:t>ա. լրացուցիչ ապրանքների պայմանագիրը հնարավոր չէ տեխնիկապես կամ տնտեսապես առանձնացնել սկզբնական պայմանագրից` առանց պատվիրատուի համար նշանակալի դժվարություն ստեղծելու, և</a:t>
            </a:r>
          </a:p>
          <a:p>
            <a:pPr marL="0" indent="0">
              <a:buNone/>
            </a:pPr>
            <a:r>
              <a:rPr lang="hy-AM" sz="1500" dirty="0">
                <a:latin typeface="Cambria" panose="02040503050406030204" pitchFamily="18" charset="0"/>
                <a:ea typeface="Cambria" panose="02040503050406030204" pitchFamily="18" charset="0"/>
              </a:rPr>
              <a:t>բ. դրա գինը չգերազանցի սկզբնական պայմանագրի </a:t>
            </a:r>
            <a:r>
              <a:rPr lang="hy-AM" sz="1500" i="1" dirty="0">
                <a:latin typeface="Cambria" panose="02040503050406030204" pitchFamily="18" charset="0"/>
                <a:ea typeface="Cambria" panose="02040503050406030204" pitchFamily="18" charset="0"/>
              </a:rPr>
              <a:t>ընդհանուր գնի 10 տոկոսը</a:t>
            </a:r>
            <a:r>
              <a:rPr lang="hy-AM" sz="1500" dirty="0">
                <a:latin typeface="Cambria" panose="02040503050406030204" pitchFamily="18" charset="0"/>
                <a:ea typeface="Cambria" panose="02040503050406030204" pitchFamily="18" charset="0"/>
              </a:rPr>
              <a:t>: Ընդ որում, ﬕևնույն անձից սույն կետի կիրառմամբ լրացուցիչ գնում կարող է կատարվել ﬔկ անգամ, իսկ լրացուցիչ ապրանքների գինը չի կարող սահմանվել ավելի, քան նախատեսված է պայմանագրով.</a:t>
            </a:r>
          </a:p>
          <a:p>
            <a:pPr marL="0" indent="0">
              <a:buNone/>
            </a:pPr>
            <a:r>
              <a:rPr lang="hy-AM" sz="1500" dirty="0">
                <a:latin typeface="Cambria" panose="02040503050406030204" pitchFamily="18" charset="0"/>
                <a:ea typeface="Cambria" panose="02040503050406030204" pitchFamily="18" charset="0"/>
              </a:rPr>
              <a:t>4) գնման գինը չի գերազանցում </a:t>
            </a:r>
            <a:r>
              <a:rPr lang="hy-AM" sz="1500" i="1" dirty="0">
                <a:latin typeface="Cambria" panose="02040503050406030204" pitchFamily="18" charset="0"/>
                <a:ea typeface="Cambria" panose="02040503050406030204" pitchFamily="18" charset="0"/>
              </a:rPr>
              <a:t>գնուﬓերի բազային ﬕավորը</a:t>
            </a:r>
            <a:r>
              <a:rPr lang="hy-AM" sz="1500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pPr marL="0" indent="0">
              <a:buNone/>
            </a:pPr>
            <a:r>
              <a:rPr lang="hy-AM" sz="1500" dirty="0">
                <a:latin typeface="Cambria" panose="02040503050406030204" pitchFamily="18" charset="0"/>
                <a:ea typeface="Cambria" panose="02040503050406030204" pitchFamily="18" charset="0"/>
              </a:rPr>
              <a:t>5) գնուﬓ իրականացվում է Հայաստանի Հանրապետության </a:t>
            </a:r>
            <a:r>
              <a:rPr lang="hy-AM" sz="1500" i="1" dirty="0">
                <a:latin typeface="Cambria" panose="02040503050406030204" pitchFamily="18" charset="0"/>
                <a:ea typeface="Cambria" panose="02040503050406030204" pitchFamily="18" charset="0"/>
              </a:rPr>
              <a:t>տարածքից դուրս</a:t>
            </a:r>
            <a:r>
              <a:rPr lang="hy-AM" sz="1500" dirty="0"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  <a:endParaRPr lang="en-US" sz="15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986918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DE54BC-85BE-4F7D-AF31-2C2307B158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306" y="1123837"/>
            <a:ext cx="3368351" cy="4601183"/>
          </a:xfrm>
        </p:spPr>
        <p:txBody>
          <a:bodyPr>
            <a:normAutofit/>
          </a:bodyPr>
          <a:lstStyle/>
          <a:p>
            <a:r>
              <a:rPr lang="hy-AM" sz="3000" dirty="0">
                <a:latin typeface="Cambria" panose="02040503050406030204" pitchFamily="18" charset="0"/>
                <a:ea typeface="Cambria" panose="02040503050406030204" pitchFamily="18" charset="0"/>
              </a:rPr>
              <a:t>Միֆեր</a:t>
            </a:r>
            <a:br>
              <a:rPr lang="hy-AM" sz="3000" dirty="0">
                <a:latin typeface="Cambria" panose="02040503050406030204" pitchFamily="18" charset="0"/>
                <a:ea typeface="Cambria" panose="02040503050406030204" pitchFamily="18" charset="0"/>
              </a:rPr>
            </a:br>
            <a:br>
              <a:rPr lang="hy-AM" sz="3000" dirty="0"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hy-AM" sz="3000" dirty="0">
                <a:latin typeface="Cambria" panose="02040503050406030204" pitchFamily="18" charset="0"/>
                <a:ea typeface="Cambria" panose="02040503050406030204" pitchFamily="18" charset="0"/>
              </a:rPr>
              <a:t>Վիճակագրություն</a:t>
            </a:r>
            <a:endParaRPr lang="en-US" sz="3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4C0D6E-655E-4C0F-947F-50BAAA7456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64598" y="326569"/>
            <a:ext cx="2326259" cy="1054361"/>
          </a:xfrm>
        </p:spPr>
        <p:txBody>
          <a:bodyPr>
            <a:normAutofit/>
          </a:bodyPr>
          <a:lstStyle/>
          <a:p>
            <a:r>
              <a:rPr lang="hy-AM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y-AM" dirty="0">
                <a:latin typeface="Cambria" panose="02040503050406030204" pitchFamily="18" charset="0"/>
                <a:ea typeface="Cambria" panose="02040503050406030204" pitchFamily="18" charset="0"/>
                <a:hlinkClick r:id="rId2"/>
              </a:rPr>
              <a:t>ԶԵԿՈՒՅՑ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10242" name="Picture 2" descr="Statistics Icon Png PNG Images | PNG Cliparts Free Download on SeekPNG">
            <a:extLst>
              <a:ext uri="{FF2B5EF4-FFF2-40B4-BE49-F238E27FC236}">
                <a16:creationId xmlns:a16="http://schemas.microsoft.com/office/drawing/2014/main" id="{5E920B9F-AB94-410E-B072-3F2BA6E8AC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084" y="1275709"/>
            <a:ext cx="5829904" cy="4720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66432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DE54BC-85BE-4F7D-AF31-2C2307B158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919" y="1123837"/>
            <a:ext cx="2947481" cy="4601183"/>
          </a:xfrm>
        </p:spPr>
        <p:txBody>
          <a:bodyPr>
            <a:normAutofit/>
          </a:bodyPr>
          <a:lstStyle/>
          <a:p>
            <a:r>
              <a:rPr lang="hy-AM" sz="3000" dirty="0">
                <a:latin typeface="Cambria" panose="02040503050406030204" pitchFamily="18" charset="0"/>
                <a:ea typeface="Cambria" panose="02040503050406030204" pitchFamily="18" charset="0"/>
              </a:rPr>
              <a:t>Գնանշման հարցման կիրառման</a:t>
            </a:r>
            <a:br>
              <a:rPr lang="hy-AM" sz="3000" dirty="0"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hy-AM" sz="3000" dirty="0">
                <a:latin typeface="Cambria" panose="02040503050406030204" pitchFamily="18" charset="0"/>
                <a:ea typeface="Cambria" panose="02040503050406030204" pitchFamily="18" charset="0"/>
              </a:rPr>
              <a:t>պայմանները</a:t>
            </a:r>
            <a:endParaRPr lang="en-US" sz="3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4C0D6E-655E-4C0F-947F-50BAAA7456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hy-AM" dirty="0">
                <a:latin typeface="Cambria" panose="02040503050406030204" pitchFamily="18" charset="0"/>
                <a:ea typeface="Cambria" panose="02040503050406030204" pitchFamily="18" charset="0"/>
              </a:rPr>
              <a:t>1. Գնումը կարող է կատարվել գնանշման հարցման ձևով, եթե</a:t>
            </a:r>
          </a:p>
          <a:p>
            <a:r>
              <a:rPr lang="hy-AM" dirty="0">
                <a:latin typeface="Cambria" panose="02040503050406030204" pitchFamily="18" charset="0"/>
                <a:ea typeface="Cambria" panose="02040503050406030204" pitchFamily="18" charset="0"/>
              </a:rPr>
              <a:t> գնման գինը չի գերազանցում գնուﬓերի բազային ﬕավորի ութսունապատիկը, </a:t>
            </a:r>
          </a:p>
          <a:p>
            <a:r>
              <a:rPr lang="hy-AM" dirty="0">
                <a:latin typeface="Cambria" panose="02040503050406030204" pitchFamily="18" charset="0"/>
                <a:ea typeface="Cambria" panose="02040503050406030204" pitchFamily="18" charset="0"/>
              </a:rPr>
              <a:t>գնման առարկան ներառված չէ էլեկտրոնային աճուրդի համար օրենքով սահմանված ցանկում: </a:t>
            </a:r>
          </a:p>
          <a:p>
            <a:endParaRPr lang="hy-AM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r>
              <a:rPr lang="hy-AM" dirty="0">
                <a:latin typeface="Cambria" panose="02040503050406030204" pitchFamily="18" charset="0"/>
                <a:ea typeface="Cambria" panose="02040503050406030204" pitchFamily="18" charset="0"/>
              </a:rPr>
              <a:t>Պետական գաղտնիք պարունակող գնումները գնանշման հարցման ձևով իրականացվելու դեպքում կազմակերպվու է </a:t>
            </a:r>
            <a:r>
              <a:rPr lang="hy-AM" i="1" dirty="0">
                <a:latin typeface="Cambria" panose="02040503050406030204" pitchFamily="18" charset="0"/>
                <a:ea typeface="Cambria" panose="02040503050406030204" pitchFamily="18" charset="0"/>
              </a:rPr>
              <a:t>նախաորակավորման ընթացակարգ</a:t>
            </a:r>
            <a:r>
              <a:rPr lang="hy-AM" dirty="0">
                <a:latin typeface="Cambria" panose="02040503050406030204" pitchFamily="18" charset="0"/>
                <a:ea typeface="Cambria" panose="02040503050406030204" pitchFamily="18" charset="0"/>
              </a:rPr>
              <a:t>։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912968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DE54BC-85BE-4F7D-AF31-2C2307B158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919" y="1123837"/>
            <a:ext cx="2947481" cy="4601183"/>
          </a:xfrm>
        </p:spPr>
        <p:txBody>
          <a:bodyPr>
            <a:normAutofit/>
          </a:bodyPr>
          <a:lstStyle/>
          <a:p>
            <a:r>
              <a:rPr lang="hy-AM" sz="3000" dirty="0">
                <a:latin typeface="Cambria" panose="02040503050406030204" pitchFamily="18" charset="0"/>
                <a:ea typeface="Cambria" panose="02040503050406030204" pitchFamily="18" charset="0"/>
              </a:rPr>
              <a:t>ՄՐՑՈՒՅԹԸ</a:t>
            </a:r>
            <a:endParaRPr lang="en-US" sz="3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4C0D6E-655E-4C0F-947F-50BAAA7456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y-AM" dirty="0">
                <a:latin typeface="Cambria" panose="02040503050406030204" pitchFamily="18" charset="0"/>
                <a:ea typeface="Cambria" panose="02040503050406030204" pitchFamily="18" charset="0"/>
              </a:rPr>
              <a:t>Մրցույթի տեսակներն են՝ բաց և փակ: </a:t>
            </a:r>
          </a:p>
          <a:p>
            <a:r>
              <a:rPr lang="hy-AM" dirty="0">
                <a:latin typeface="Cambria" panose="02040503050406030204" pitchFamily="18" charset="0"/>
                <a:ea typeface="Cambria" panose="02040503050406030204" pitchFamily="18" charset="0"/>
              </a:rPr>
              <a:t>Փակ մրցույթը լինում է նպատակային կամ պարբերական:</a:t>
            </a:r>
          </a:p>
          <a:p>
            <a:r>
              <a:rPr lang="hy-AM" dirty="0">
                <a:latin typeface="Cambria" panose="02040503050406030204" pitchFamily="18" charset="0"/>
                <a:ea typeface="Cambria" panose="02040503050406030204" pitchFamily="18" charset="0"/>
              </a:rPr>
              <a:t>Մրցույթն օրենքով նախատեսված դեպքերում կարող է կատարվել երկու փուլով: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892979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DE54BC-85BE-4F7D-AF31-2C2307B158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919" y="1123837"/>
            <a:ext cx="2947481" cy="4601183"/>
          </a:xfrm>
        </p:spPr>
        <p:txBody>
          <a:bodyPr>
            <a:normAutofit/>
          </a:bodyPr>
          <a:lstStyle/>
          <a:p>
            <a:r>
              <a:rPr lang="hy-AM" sz="3000" dirty="0">
                <a:latin typeface="Cambria" panose="02040503050406030204" pitchFamily="18" charset="0"/>
                <a:ea typeface="Cambria" panose="02040503050406030204" pitchFamily="18" charset="0"/>
              </a:rPr>
              <a:t>Էլեկտրոնային աճուրդներ</a:t>
            </a:r>
            <a:endParaRPr lang="en-US" sz="3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4C0D6E-655E-4C0F-947F-50BAAA7456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69267" y="311285"/>
            <a:ext cx="7755285" cy="6468894"/>
          </a:xfrm>
        </p:spPr>
        <p:txBody>
          <a:bodyPr>
            <a:noAutofit/>
          </a:bodyPr>
          <a:lstStyle/>
          <a:p>
            <a:r>
              <a:rPr lang="hy-AM" sz="1500" u="sng" dirty="0">
                <a:latin typeface="Cambria" panose="02040503050406030204" pitchFamily="18" charset="0"/>
                <a:ea typeface="Cambria" panose="02040503050406030204" pitchFamily="18" charset="0"/>
                <a:hlinkClick r:id="rId2"/>
              </a:rPr>
              <a:t>https://eauction.armeps.am/en/user/login/</a:t>
            </a:r>
            <a:endParaRPr lang="en-US" sz="1500" u="sng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endParaRPr lang="en-US" sz="1500" u="sng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lvl="1"/>
            <a:r>
              <a:rPr lang="en-US" sz="15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hy-AM" sz="1500" dirty="0">
                <a:latin typeface="Cambria" panose="02040503050406030204" pitchFamily="18" charset="0"/>
                <a:ea typeface="Cambria" panose="02040503050406030204" pitchFamily="18" charset="0"/>
              </a:rPr>
              <a:t>Էլեկտրոնային աճուրդը հիմնվում է բացառապես գների վրա</a:t>
            </a:r>
            <a:endParaRPr lang="en-US" sz="15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lvl="1"/>
            <a:r>
              <a:rPr lang="hy-AM" sz="1500" dirty="0">
                <a:latin typeface="Cambria" panose="02040503050406030204" pitchFamily="18" charset="0"/>
                <a:ea typeface="Cambria" panose="02040503050406030204" pitchFamily="18" charset="0"/>
              </a:rPr>
              <a:t>Էլեկտրոնային աճուրդ անցկացնելու կարգը․</a:t>
            </a:r>
            <a:endParaRPr lang="en-US" sz="15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r>
              <a:rPr lang="hy-AM" sz="1500" dirty="0">
                <a:latin typeface="Cambria" panose="02040503050406030204" pitchFamily="18" charset="0"/>
                <a:ea typeface="Cambria" panose="02040503050406030204" pitchFamily="18" charset="0"/>
              </a:rPr>
              <a:t>1. Պատվիրատուի կողմից հայտերի լիարժեք գնահատումն իրականացնում է էլեկտրոնային աճուրդի արդյունքներն ամփոփվելուց հետո` հրավերով սահմանված չափանիշներով: </a:t>
            </a:r>
            <a:endParaRPr lang="en-US" sz="15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r>
              <a:rPr lang="hy-AM" sz="1500" dirty="0">
                <a:latin typeface="Cambria" panose="02040503050406030204" pitchFamily="18" charset="0"/>
                <a:ea typeface="Cambria" panose="02040503050406030204" pitchFamily="18" charset="0"/>
              </a:rPr>
              <a:t>2. Հայտեր ներկայացրած բոլոր մասնակիցներին ուղարկվում է էլեկտրոնային ձևով նոր (վերանայված) գներ ներկայացնելու առաջարկություն: </a:t>
            </a:r>
            <a:endParaRPr lang="en-US" sz="15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r>
              <a:rPr lang="hy-AM" sz="1500" dirty="0">
                <a:latin typeface="Cambria" panose="02040503050406030204" pitchFamily="18" charset="0"/>
                <a:ea typeface="Cambria" panose="02040503050406030204" pitchFamily="18" charset="0"/>
              </a:rPr>
              <a:t>3. Էլեկտրոնային աճուրդը կարող է կայանալ մի շարք հաջորդական փուլերով: </a:t>
            </a:r>
            <a:endParaRPr lang="en-US" sz="15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r>
              <a:rPr lang="hy-AM" sz="1500" dirty="0">
                <a:latin typeface="Cambria" panose="02040503050406030204" pitchFamily="18" charset="0"/>
                <a:ea typeface="Cambria" panose="02040503050406030204" pitchFamily="18" charset="0"/>
              </a:rPr>
              <a:t>4. Էլեկտրոնային աճուրդն սկսվում է ոչ շուտ, քան դրա մասին պահանջը ուղարկվելու օրվան հաջորդող օրվանից երկու օրացուցային օր անց:</a:t>
            </a:r>
            <a:endParaRPr lang="en-US" sz="15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r>
              <a:rPr lang="hy-AM" sz="1500" dirty="0">
                <a:latin typeface="Cambria" panose="02040503050406030204" pitchFamily="18" charset="0"/>
                <a:ea typeface="Cambria" panose="02040503050406030204" pitchFamily="18" charset="0"/>
              </a:rPr>
              <a:t>5. Էլեկտրոնային աճուրդի յուրաքանչյուր փուլում պատվիրատուն անհապաղ (առցանց) մասնակիցներին է տրամադրում նվազագույն բավարար տեղեկություններ, որոնք նրանց հնարավորություն են տալիս ցանկացած պահի ճշտել իրենց զբաղեցրած հարաբերական տեղը:</a:t>
            </a:r>
            <a:endParaRPr lang="en-US" sz="15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r>
              <a:rPr lang="hy-AM" sz="1500" dirty="0">
                <a:latin typeface="Cambria" panose="02040503050406030204" pitchFamily="18" charset="0"/>
                <a:ea typeface="Cambria" panose="02040503050406030204" pitchFamily="18" charset="0"/>
              </a:rPr>
              <a:t>6. Էլեկտրոնային աճուրդի փուլերի իրականացման ընթացքում պատվիրատուն չի հրապարակում գներ ներկայացրած մասնակիցների ինքնությունը:</a:t>
            </a:r>
            <a:endParaRPr lang="en-US" sz="15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endParaRPr lang="en-US" sz="15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lvl="1"/>
            <a:r>
              <a:rPr lang="hy-AM" sz="1500" dirty="0">
                <a:latin typeface="Cambria" panose="02040503050406030204" pitchFamily="18" charset="0"/>
                <a:ea typeface="Cambria" panose="02040503050406030204" pitchFamily="18" charset="0"/>
              </a:rPr>
              <a:t> Էլեկտրոնային աճուրդի ամփոփումը </a:t>
            </a:r>
            <a:endParaRPr lang="en-US" sz="15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840828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DE54BC-85BE-4F7D-AF31-2C2307B158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919" y="1123837"/>
            <a:ext cx="2947481" cy="4601183"/>
          </a:xfrm>
        </p:spPr>
        <p:txBody>
          <a:bodyPr>
            <a:normAutofit/>
          </a:bodyPr>
          <a:lstStyle/>
          <a:p>
            <a:r>
              <a:rPr lang="hy-AM" sz="3000" dirty="0">
                <a:latin typeface="Cambria" panose="02040503050406030204" pitchFamily="18" charset="0"/>
                <a:ea typeface="Cambria" panose="02040503050406030204" pitchFamily="18" charset="0"/>
              </a:rPr>
              <a:t>Պետական գնումների մոնիթորինգի գործիքակազմ</a:t>
            </a:r>
            <a:endParaRPr lang="en-US" sz="3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4C0D6E-655E-4C0F-947F-50BAAA7456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y-AM" dirty="0">
                <a:latin typeface="Cambria" panose="02040503050406030204" pitchFamily="18" charset="0"/>
                <a:ea typeface="Cambria" panose="02040503050406030204" pitchFamily="18" charset="0"/>
              </a:rPr>
              <a:t>Որո՞նք են պետական գնումների համակարգում առկա ռիսկերը։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endParaRPr lang="hy-AM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hy-AM" dirty="0">
                <a:latin typeface="Cambria" panose="02040503050406030204" pitchFamily="18" charset="0"/>
                <a:ea typeface="Cambria" panose="02040503050406030204" pitchFamily="18" charset="0"/>
              </a:rPr>
              <a:t>Ովքե՞ր կարող են և պետք է մշտադիտարկեն այդ համակարգը։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endParaRPr lang="hy-AM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hy-AM" dirty="0">
                <a:latin typeface="Cambria" panose="02040503050406030204" pitchFamily="18" charset="0"/>
                <a:ea typeface="Cambria" panose="02040503050406030204" pitchFamily="18" charset="0"/>
              </a:rPr>
              <a:t>Ինչպ՞ես կարող են անել դա։</a:t>
            </a:r>
          </a:p>
        </p:txBody>
      </p:sp>
    </p:spTree>
    <p:extLst>
      <p:ext uri="{BB962C8B-B14F-4D97-AF65-F5344CB8AC3E}">
        <p14:creationId xmlns:p14="http://schemas.microsoft.com/office/powerpoint/2010/main" val="230183347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DE54BC-85BE-4F7D-AF31-2C2307B158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919" y="1123837"/>
            <a:ext cx="3132307" cy="4601183"/>
          </a:xfrm>
        </p:spPr>
        <p:txBody>
          <a:bodyPr>
            <a:normAutofit/>
          </a:bodyPr>
          <a:lstStyle/>
          <a:p>
            <a:r>
              <a:rPr lang="en-US" sz="3000" dirty="0">
                <a:latin typeface="Cambria" panose="02040503050406030204" pitchFamily="18" charset="0"/>
                <a:ea typeface="Cambria" panose="02040503050406030204" pitchFamily="18" charset="0"/>
              </a:rPr>
              <a:t>www.gnumner.am </a:t>
            </a:r>
            <a:br>
              <a:rPr lang="en-US" sz="3000" dirty="0">
                <a:latin typeface="Cambria" panose="02040503050406030204" pitchFamily="18" charset="0"/>
                <a:ea typeface="Cambria" panose="02040503050406030204" pitchFamily="18" charset="0"/>
              </a:rPr>
            </a:br>
            <a:endParaRPr lang="en-US" sz="3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4C0D6E-655E-4C0F-947F-50BAAA7456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  <a:hlinkClick r:id="rId2"/>
              </a:rPr>
              <a:t>www.procurement.am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</a:p>
          <a:p>
            <a:pPr marL="0" indent="0">
              <a:buNone/>
            </a:pP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endParaRPr lang="hy-AM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" name="object 3">
            <a:extLst>
              <a:ext uri="{FF2B5EF4-FFF2-40B4-BE49-F238E27FC236}">
                <a16:creationId xmlns:a16="http://schemas.microsoft.com/office/drawing/2014/main" id="{AEDA426B-C6D9-4088-8EEB-A0ADB0D894BF}"/>
              </a:ext>
            </a:extLst>
          </p:cNvPr>
          <p:cNvSpPr/>
          <p:nvPr/>
        </p:nvSpPr>
        <p:spPr>
          <a:xfrm>
            <a:off x="3965564" y="1558212"/>
            <a:ext cx="5756934" cy="460932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56388345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DE54BC-85BE-4F7D-AF31-2C2307B158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919" y="1123837"/>
            <a:ext cx="3132307" cy="4601183"/>
          </a:xfrm>
        </p:spPr>
        <p:txBody>
          <a:bodyPr>
            <a:normAutofit/>
          </a:bodyPr>
          <a:lstStyle/>
          <a:p>
            <a:r>
              <a:rPr lang="en-US" sz="3000" dirty="0">
                <a:latin typeface="Cambria" panose="02040503050406030204" pitchFamily="18" charset="0"/>
                <a:ea typeface="Cambria" panose="02040503050406030204" pitchFamily="18" charset="0"/>
              </a:rPr>
              <a:t>www.	armeps.am</a:t>
            </a:r>
            <a:br>
              <a:rPr lang="en-US" sz="3000" dirty="0">
                <a:latin typeface="Cambria" panose="02040503050406030204" pitchFamily="18" charset="0"/>
                <a:ea typeface="Cambria" panose="02040503050406030204" pitchFamily="18" charset="0"/>
              </a:rPr>
            </a:br>
            <a:endParaRPr lang="en-US" sz="3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4C0D6E-655E-4C0F-947F-50BAAA7456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PPCM</a:t>
            </a:r>
          </a:p>
          <a:p>
            <a:pPr marL="0" indent="0">
              <a:buNone/>
            </a:pP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endParaRPr lang="hy-AM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" name="object 3">
            <a:extLst>
              <a:ext uri="{FF2B5EF4-FFF2-40B4-BE49-F238E27FC236}">
                <a16:creationId xmlns:a16="http://schemas.microsoft.com/office/drawing/2014/main" id="{1DFC7A09-F385-40D3-88B4-E25935D79B70}"/>
              </a:ext>
            </a:extLst>
          </p:cNvPr>
          <p:cNvSpPr/>
          <p:nvPr/>
        </p:nvSpPr>
        <p:spPr>
          <a:xfrm>
            <a:off x="3869268" y="1667255"/>
            <a:ext cx="6772792" cy="432663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5589088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DE54BC-85BE-4F7D-AF31-2C2307B158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919" y="1123837"/>
            <a:ext cx="2947481" cy="4601183"/>
          </a:xfrm>
        </p:spPr>
        <p:txBody>
          <a:bodyPr/>
          <a:lstStyle/>
          <a:p>
            <a:r>
              <a:rPr lang="hy-AM" dirty="0">
                <a:latin typeface="Cambria" panose="02040503050406030204" pitchFamily="18" charset="0"/>
                <a:ea typeface="Cambria" panose="02040503050406030204" pitchFamily="18" charset="0"/>
              </a:rPr>
              <a:t>Ի՞ՆՉ ԵՆՔ ԱԿՆԿԱԼՈՒՄ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2050" name="Picture 2" descr="Summarize designs, themes, templates and downloadable graphic elements on  Dribbble">
            <a:extLst>
              <a:ext uri="{FF2B5EF4-FFF2-40B4-BE49-F238E27FC236}">
                <a16:creationId xmlns:a16="http://schemas.microsoft.com/office/drawing/2014/main" id="{F68A5616-D502-4EA7-9A82-4731F7F184D7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0834" y="765110"/>
            <a:ext cx="7116147" cy="5337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637390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DE54BC-85BE-4F7D-AF31-2C2307B158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919" y="1123837"/>
            <a:ext cx="3132307" cy="4601183"/>
          </a:xfrm>
        </p:spPr>
        <p:txBody>
          <a:bodyPr>
            <a:normAutofit/>
          </a:bodyPr>
          <a:lstStyle/>
          <a:p>
            <a:r>
              <a:rPr lang="en-US" sz="3000" dirty="0">
                <a:latin typeface="Cambria" panose="02040503050406030204" pitchFamily="18" charset="0"/>
                <a:ea typeface="Cambria" panose="02040503050406030204" pitchFamily="18" charset="0"/>
              </a:rPr>
              <a:t>E-gov.am</a:t>
            </a:r>
            <a:br>
              <a:rPr lang="en-US" sz="3000" dirty="0">
                <a:latin typeface="Cambria" panose="02040503050406030204" pitchFamily="18" charset="0"/>
                <a:ea typeface="Cambria" panose="02040503050406030204" pitchFamily="18" charset="0"/>
              </a:rPr>
            </a:br>
            <a:endParaRPr lang="en-US" sz="3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4C0D6E-655E-4C0F-947F-50BAAA7456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endParaRPr lang="hy-AM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6" name="object 3">
            <a:extLst>
              <a:ext uri="{FF2B5EF4-FFF2-40B4-BE49-F238E27FC236}">
                <a16:creationId xmlns:a16="http://schemas.microsoft.com/office/drawing/2014/main" id="{0C2487B8-2EFE-45CE-9ECD-20EF3F9BDF9C}"/>
              </a:ext>
            </a:extLst>
          </p:cNvPr>
          <p:cNvSpPr/>
          <p:nvPr/>
        </p:nvSpPr>
        <p:spPr>
          <a:xfrm>
            <a:off x="4157796" y="786283"/>
            <a:ext cx="6746910" cy="5293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8242705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DE54BC-85BE-4F7D-AF31-2C2307B158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919" y="1123837"/>
            <a:ext cx="3132307" cy="4601183"/>
          </a:xfrm>
        </p:spPr>
        <p:txBody>
          <a:bodyPr>
            <a:normAutofit/>
          </a:bodyPr>
          <a:lstStyle/>
          <a:p>
            <a:r>
              <a:rPr lang="en-US" sz="3000" dirty="0">
                <a:latin typeface="Cambria" panose="02040503050406030204" pitchFamily="18" charset="0"/>
                <a:ea typeface="Cambria" panose="02040503050406030204" pitchFamily="18" charset="0"/>
              </a:rPr>
              <a:t>E-register.am</a:t>
            </a:r>
            <a:br>
              <a:rPr lang="en-US" sz="3000" dirty="0">
                <a:latin typeface="Cambria" panose="02040503050406030204" pitchFamily="18" charset="0"/>
                <a:ea typeface="Cambria" panose="02040503050406030204" pitchFamily="18" charset="0"/>
              </a:rPr>
            </a:br>
            <a:endParaRPr lang="en-US" sz="3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4C0D6E-655E-4C0F-947F-50BAAA7456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69268" y="805740"/>
            <a:ext cx="7315200" cy="5120640"/>
          </a:xfrm>
        </p:spPr>
        <p:txBody>
          <a:bodyPr/>
          <a:lstStyle/>
          <a:p>
            <a:pPr marL="0" indent="0">
              <a:buNone/>
            </a:pP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endParaRPr lang="hy-AM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7" name="object 3">
            <a:extLst>
              <a:ext uri="{FF2B5EF4-FFF2-40B4-BE49-F238E27FC236}">
                <a16:creationId xmlns:a16="http://schemas.microsoft.com/office/drawing/2014/main" id="{B475D142-F40B-4618-B2C2-02D4179A37E2}"/>
              </a:ext>
            </a:extLst>
          </p:cNvPr>
          <p:cNvSpPr/>
          <p:nvPr/>
        </p:nvSpPr>
        <p:spPr>
          <a:xfrm>
            <a:off x="3988408" y="772309"/>
            <a:ext cx="6887115" cy="541448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6842985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DE54BC-85BE-4F7D-AF31-2C2307B158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919" y="1123837"/>
            <a:ext cx="3132307" cy="4601183"/>
          </a:xfrm>
        </p:spPr>
        <p:txBody>
          <a:bodyPr>
            <a:normAutofit/>
          </a:bodyPr>
          <a:lstStyle/>
          <a:p>
            <a:r>
              <a:rPr lang="hy-AM" sz="3000" dirty="0">
                <a:latin typeface="Cambria" panose="02040503050406030204" pitchFamily="18" charset="0"/>
                <a:ea typeface="Cambria" panose="02040503050406030204" pitchFamily="18" charset="0"/>
              </a:rPr>
              <a:t>Ընտրողների ռեգիստր։ </a:t>
            </a:r>
            <a:r>
              <a:rPr lang="en-US" sz="3000" dirty="0">
                <a:latin typeface="Cambria" panose="02040503050406030204" pitchFamily="18" charset="0"/>
                <a:ea typeface="Cambria" panose="02040503050406030204" pitchFamily="18" charset="0"/>
              </a:rPr>
              <a:t>elections.am</a:t>
            </a:r>
            <a:br>
              <a:rPr lang="en-US" sz="3000" dirty="0">
                <a:latin typeface="Cambria" panose="02040503050406030204" pitchFamily="18" charset="0"/>
                <a:ea typeface="Cambria" panose="02040503050406030204" pitchFamily="18" charset="0"/>
              </a:rPr>
            </a:br>
            <a:endParaRPr lang="en-US" sz="3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4C0D6E-655E-4C0F-947F-50BAAA7456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69268" y="805740"/>
            <a:ext cx="7315200" cy="5120640"/>
          </a:xfrm>
        </p:spPr>
        <p:txBody>
          <a:bodyPr/>
          <a:lstStyle/>
          <a:p>
            <a:pPr marL="0" indent="0">
              <a:buNone/>
            </a:pP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endParaRPr lang="hy-AM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" name="object 3">
            <a:extLst>
              <a:ext uri="{FF2B5EF4-FFF2-40B4-BE49-F238E27FC236}">
                <a16:creationId xmlns:a16="http://schemas.microsoft.com/office/drawing/2014/main" id="{A703355C-5E39-418C-8B27-C6862ED342D2}"/>
              </a:ext>
            </a:extLst>
          </p:cNvPr>
          <p:cNvSpPr/>
          <p:nvPr/>
        </p:nvSpPr>
        <p:spPr>
          <a:xfrm>
            <a:off x="4204325" y="805740"/>
            <a:ext cx="6865751" cy="524652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832346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DE54BC-85BE-4F7D-AF31-2C2307B158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2449" y="1123837"/>
            <a:ext cx="2614645" cy="4601183"/>
          </a:xfrm>
        </p:spPr>
        <p:txBody>
          <a:bodyPr>
            <a:normAutofit/>
          </a:bodyPr>
          <a:lstStyle/>
          <a:p>
            <a:r>
              <a:rPr lang="hy-AM" sz="3000" dirty="0">
                <a:latin typeface="Cambria" panose="02040503050406030204" pitchFamily="18" charset="0"/>
                <a:ea typeface="Cambria" panose="02040503050406030204" pitchFamily="18" charset="0"/>
              </a:rPr>
              <a:t>Գործնական աշխատանք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4C0D6E-655E-4C0F-947F-50BAAA7456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69268" y="805740"/>
            <a:ext cx="7315200" cy="5120640"/>
          </a:xfrm>
        </p:spPr>
        <p:txBody>
          <a:bodyPr/>
          <a:lstStyle/>
          <a:p>
            <a:pPr marL="0" indent="0">
              <a:buNone/>
            </a:pP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endParaRPr lang="hy-AM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871F097D-067F-4058-91DC-DD4363D2C456}"/>
              </a:ext>
            </a:extLst>
          </p:cNvPr>
          <p:cNvSpPr txBox="1">
            <a:spLocks/>
          </p:cNvSpPr>
          <p:nvPr/>
        </p:nvSpPr>
        <p:spPr>
          <a:xfrm>
            <a:off x="3869268" y="864108"/>
            <a:ext cx="7315200" cy="51206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Wingdings 2" pitchFamily="18" charset="2"/>
              <a:buChar char="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hy-AM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CE744BD6-E33D-4034-846A-C54F2F31574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87631378"/>
              </p:ext>
            </p:extLst>
          </p:nvPr>
        </p:nvGraphicFramePr>
        <p:xfrm>
          <a:off x="3571551" y="638340"/>
          <a:ext cx="8128000" cy="55445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6503895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B13BB1-4883-4570-AF7B-C88099AB174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8457" y="1273354"/>
            <a:ext cx="8338978" cy="2500978"/>
          </a:xfrm>
        </p:spPr>
        <p:txBody>
          <a:bodyPr>
            <a:normAutofit/>
          </a:bodyPr>
          <a:lstStyle/>
          <a:p>
            <a:r>
              <a:rPr lang="hy-AM" sz="4500" dirty="0">
                <a:latin typeface="Cambria" panose="02040503050406030204" pitchFamily="18" charset="0"/>
                <a:ea typeface="Cambria" panose="02040503050406030204" pitchFamily="18" charset="0"/>
              </a:rPr>
              <a:t>Օր 2-րդ․ Ամփոփում</a:t>
            </a:r>
            <a:endParaRPr lang="en-US" sz="4500" dirty="0"/>
          </a:p>
        </p:txBody>
      </p:sp>
      <p:pic>
        <p:nvPicPr>
          <p:cNvPr id="11266" name="Picture 2" descr="английский перевод PNG , профессия переводчик, Человеческий перевод,  английский перевод PNG PNG картинки и пнг PSD рисунок для бесплатной  загрузки">
            <a:extLst>
              <a:ext uri="{FF2B5EF4-FFF2-40B4-BE49-F238E27FC236}">
                <a16:creationId xmlns:a16="http://schemas.microsoft.com/office/drawing/2014/main" id="{8B8DF67B-775C-44DA-9509-D06189BE08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0099" y="1927679"/>
            <a:ext cx="2373085" cy="237308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339050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A13D5E-1062-4748-94D9-AF5C92FCBB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y-AM" dirty="0">
                <a:latin typeface="Cambria" panose="02040503050406030204" pitchFamily="18" charset="0"/>
                <a:ea typeface="Cambria" panose="02040503050406030204" pitchFamily="18" charset="0"/>
              </a:rPr>
              <a:t>Ի՞ՆՉ ԵՆՔ ԱՆԵԼՈՒ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F6CC7F9-2892-4A63-B4D3-48BC0149F6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5441798"/>
              </p:ext>
            </p:extLst>
          </p:nvPr>
        </p:nvGraphicFramePr>
        <p:xfrm>
          <a:off x="3996058" y="753352"/>
          <a:ext cx="7256660" cy="53492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10817">
                  <a:extLst>
                    <a:ext uri="{9D8B030D-6E8A-4147-A177-3AD203B41FA5}">
                      <a16:colId xmlns:a16="http://schemas.microsoft.com/office/drawing/2014/main" val="1121470335"/>
                    </a:ext>
                  </a:extLst>
                </a:gridCol>
                <a:gridCol w="6045843">
                  <a:extLst>
                    <a:ext uri="{9D8B030D-6E8A-4147-A177-3AD203B41FA5}">
                      <a16:colId xmlns:a16="http://schemas.microsoft.com/office/drawing/2014/main" val="391518156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y-AM" sz="13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US" sz="13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FreeSerif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y-AM" sz="13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Օր </a:t>
                      </a:r>
                      <a:r>
                        <a:rPr lang="ru-RU" sz="13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3-</a:t>
                      </a:r>
                      <a:r>
                        <a:rPr lang="hy-AM" sz="13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րդ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3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FreeSerif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2849596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y-AM" sz="13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10։00-10։15</a:t>
                      </a:r>
                      <a:endParaRPr lang="en-US" sz="13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FreeSerif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y-AM" sz="13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Դասընթացի երկրորդ օրվա վերհիշում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3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FreeSerif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4362111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13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10:</a:t>
                      </a:r>
                      <a:r>
                        <a:rPr lang="hy-AM" sz="13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15</a:t>
                      </a:r>
                      <a:r>
                        <a:rPr lang="ru-RU" sz="13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</a:t>
                      </a:r>
                      <a:r>
                        <a:rPr lang="hy-AM" sz="13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</a:t>
                      </a:r>
                      <a:r>
                        <a:rPr lang="ru-RU" sz="13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:30</a:t>
                      </a:r>
                      <a:endParaRPr lang="en-US" sz="13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FreeSerif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y-AM" sz="13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Թեմա 1․ Գնումների գործընթացի թափանցիկությունը</a:t>
                      </a:r>
                      <a:endParaRPr lang="en-US" sz="13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y-AM" sz="13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US" sz="13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marL="342900" lvl="0" indent="-342900">
                        <a:buFont typeface="Symbol" panose="05050102010706020507" pitchFamily="18" charset="2"/>
                        <a:buChar char=""/>
                      </a:pPr>
                      <a:r>
                        <a:rPr lang="hy-AM" sz="13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Հրապարակման ենթակա փաստաթղթերը</a:t>
                      </a:r>
                      <a:endParaRPr lang="en-US" sz="13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marL="342900" lvl="0" indent="-342900">
                        <a:buFont typeface="Symbol" panose="05050102010706020507" pitchFamily="18" charset="2"/>
                        <a:buChar char=""/>
                      </a:pPr>
                      <a:r>
                        <a:rPr lang="hy-AM" sz="13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Էլեկտրոնային գնումներ, մասնակիցների կողմից գնման ընթացակարգերին ներկայացրած մրցույթի հայտերի՝ հրավերի պահանջներին համապատասխանության գնահատում </a:t>
                      </a:r>
                      <a:endParaRPr lang="en-US" sz="13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marL="457200"/>
                      <a:r>
                        <a:rPr lang="hy-AM" sz="13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US" sz="13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815694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13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11:30 -</a:t>
                      </a:r>
                      <a:r>
                        <a:rPr lang="ru-RU" sz="13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1</a:t>
                      </a:r>
                      <a:r>
                        <a:rPr lang="vi-VN" sz="13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</a:t>
                      </a:r>
                      <a:r>
                        <a:rPr lang="ru-RU" sz="13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:</a:t>
                      </a:r>
                      <a:r>
                        <a:rPr lang="vi-VN" sz="13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00</a:t>
                      </a:r>
                      <a:endParaRPr lang="en-US" sz="13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FreeSerif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y-AM" sz="13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Սուրճի</a:t>
                      </a:r>
                      <a:r>
                        <a:rPr lang="ru-RU" sz="13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/</a:t>
                      </a:r>
                      <a:r>
                        <a:rPr lang="hy-AM" sz="13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թեյի ընդմիջում</a:t>
                      </a:r>
                      <a:endParaRPr lang="en-US" sz="13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y-AM" sz="13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US" sz="13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FreeSerif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860439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</a:t>
                      </a:r>
                      <a:r>
                        <a:rPr lang="vi-VN" sz="13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</a:t>
                      </a:r>
                      <a:r>
                        <a:rPr lang="ru-RU" sz="13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:</a:t>
                      </a:r>
                      <a:r>
                        <a:rPr lang="vi-VN" sz="13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00</a:t>
                      </a:r>
                      <a:r>
                        <a:rPr lang="ru-RU" sz="13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-</a:t>
                      </a:r>
                      <a:r>
                        <a:rPr lang="vi-VN" sz="13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13:</a:t>
                      </a:r>
                      <a:r>
                        <a:rPr lang="hy-AM" sz="13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</a:t>
                      </a:r>
                      <a:r>
                        <a:rPr lang="vi-VN" sz="13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</a:t>
                      </a:r>
                      <a:endParaRPr lang="en-US" sz="13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FreeSerif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hy-AM" sz="13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Թեմա 2. Պայմանագրի կատարման նկատմամբ հանրային հսկողություն</a:t>
                      </a:r>
                      <a:endParaRPr lang="en-US" sz="13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13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US" sz="13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FreeSerif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842792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13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13:</a:t>
                      </a:r>
                      <a:r>
                        <a:rPr lang="hy-AM" sz="13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</a:t>
                      </a:r>
                      <a:r>
                        <a:rPr lang="vi-VN" sz="13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 </a:t>
                      </a:r>
                      <a:r>
                        <a:rPr lang="hy-AM" sz="13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 </a:t>
                      </a:r>
                      <a:r>
                        <a:rPr lang="ru-RU" sz="13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14:00</a:t>
                      </a:r>
                      <a:endParaRPr lang="en-US" sz="13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FreeSerif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y-AM" sz="13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Ճաշի ընդմիջում</a:t>
                      </a:r>
                      <a:endParaRPr lang="en-US" sz="13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y-AM" sz="13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US" sz="13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FreeSerif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9553906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14:00 - </a:t>
                      </a:r>
                      <a:r>
                        <a:rPr lang="hy-AM" sz="13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15։</a:t>
                      </a:r>
                      <a:r>
                        <a:rPr lang="ru-RU" sz="13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30</a:t>
                      </a:r>
                      <a:endParaRPr lang="en-US" sz="13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FreeSerif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hy-AM" sz="13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Թեմա 3․ ՔՀԿ-ների և լրագրողների դերը գնումների համակարգի վերահսկողության և հանրային իրազեկման համատեքստում</a:t>
                      </a:r>
                      <a:endParaRPr lang="en-US" sz="13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r>
                        <a:rPr lang="hy-AM" sz="13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US" sz="13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5781088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15:30 – 16:00</a:t>
                      </a:r>
                      <a:endParaRPr lang="en-US" sz="13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FreeSerif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y-AM" sz="13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Սուրճի</a:t>
                      </a:r>
                      <a:r>
                        <a:rPr lang="ru-RU" sz="13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/</a:t>
                      </a:r>
                      <a:r>
                        <a:rPr lang="hy-AM" sz="13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թեյի ընդմիջում</a:t>
                      </a:r>
                      <a:endParaRPr lang="en-US" sz="13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y-AM" sz="13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US" sz="13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FreeSerif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393558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16:00 – </a:t>
                      </a:r>
                      <a:r>
                        <a:rPr lang="hy-AM" sz="13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16։45</a:t>
                      </a:r>
                      <a:endParaRPr lang="en-US" sz="13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FreeSerif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hy-AM" sz="13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Գործնական շխատանք</a:t>
                      </a:r>
                      <a:endParaRPr lang="en-US" sz="13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6323162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y-AM" sz="13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16։45-17։00</a:t>
                      </a:r>
                      <a:endParaRPr lang="en-US" sz="13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FreeSerif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hy-AM" sz="13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13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Հարցուպատասխան</a:t>
                      </a:r>
                      <a:endParaRPr lang="en-US" sz="13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y-AM" sz="13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Գիտելիքի ստուգման հարցաթերթիկ</a:t>
                      </a:r>
                      <a:endParaRPr lang="en-US" sz="13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y-AM" sz="13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Դասընթացի ամփոփում</a:t>
                      </a:r>
                      <a:endParaRPr lang="en-US" sz="13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FreeSerif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548453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9192094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A13D5E-1062-4748-94D9-AF5C92FCBB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919" y="1123837"/>
            <a:ext cx="3059448" cy="4601183"/>
          </a:xfrm>
        </p:spPr>
        <p:txBody>
          <a:bodyPr/>
          <a:lstStyle/>
          <a:p>
            <a:r>
              <a:rPr lang="hy-AM" dirty="0">
                <a:latin typeface="Cambria" panose="02040503050406030204" pitchFamily="18" charset="0"/>
                <a:ea typeface="Cambria" panose="02040503050406030204" pitchFamily="18" charset="0"/>
              </a:rPr>
              <a:t>Գնումների գործընթացի թափանցիկությունը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5BD106D-36F5-484F-B98D-EFDFAE2D94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69268" y="864108"/>
            <a:ext cx="7315200" cy="5120640"/>
          </a:xfrm>
        </p:spPr>
        <p:txBody>
          <a:bodyPr/>
          <a:lstStyle/>
          <a:p>
            <a:pPr marL="0" indent="0">
              <a:buNone/>
            </a:pPr>
            <a:r>
              <a:rPr lang="hy-AM" i="1" dirty="0">
                <a:latin typeface="Cambria" panose="02040503050406030204" pitchFamily="18" charset="0"/>
                <a:ea typeface="Cambria" panose="02040503050406030204" pitchFamily="18" charset="0"/>
              </a:rPr>
              <a:t>Ինչո՞ւ է հրապարակայնությունը կարևոր․</a:t>
            </a:r>
          </a:p>
          <a:p>
            <a:pPr marL="0" indent="0">
              <a:buNone/>
            </a:pPr>
            <a:r>
              <a:rPr lang="hy-AM" i="1" dirty="0">
                <a:latin typeface="Cambria" panose="02040503050406030204" pitchFamily="18" charset="0"/>
                <a:ea typeface="Cambria" panose="02040503050406030204" pitchFamily="18" charset="0"/>
              </a:rPr>
              <a:t>Հրապարակայնությունը հանրային գնումների հիմնական սկզբունքն է։ Այն՝ </a:t>
            </a:r>
          </a:p>
          <a:p>
            <a:pPr marL="0" indent="0">
              <a:buNone/>
            </a:pPr>
            <a:endParaRPr lang="hy-AM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hy-AM" dirty="0">
                <a:latin typeface="Cambria" panose="02040503050406030204" pitchFamily="18" charset="0"/>
                <a:ea typeface="Cambria" panose="02040503050406030204" pitchFamily="18" charset="0"/>
              </a:rPr>
              <a:t>Օժանդակում է մրցակցությանը</a:t>
            </a:r>
          </a:p>
          <a:p>
            <a:r>
              <a:rPr lang="hy-AM" dirty="0">
                <a:latin typeface="Cambria" panose="02040503050406030204" pitchFamily="18" charset="0"/>
                <a:ea typeface="Cambria" panose="02040503050406030204" pitchFamily="18" charset="0"/>
              </a:rPr>
              <a:t>Զարգացնում է շուկան</a:t>
            </a:r>
          </a:p>
          <a:p>
            <a:r>
              <a:rPr lang="hy-AM" dirty="0">
                <a:latin typeface="Cambria" panose="02040503050406030204" pitchFamily="18" charset="0"/>
                <a:ea typeface="Cambria" panose="02040503050406030204" pitchFamily="18" charset="0"/>
              </a:rPr>
              <a:t>Օգնում է չարաշահումների դեմ պայքարում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746712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A13D5E-1062-4748-94D9-AF5C92FCBB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919" y="1123837"/>
            <a:ext cx="3059448" cy="4601183"/>
          </a:xfrm>
        </p:spPr>
        <p:txBody>
          <a:bodyPr>
            <a:normAutofit/>
          </a:bodyPr>
          <a:lstStyle/>
          <a:p>
            <a:r>
              <a:rPr lang="hy-AM" sz="3000" dirty="0">
                <a:latin typeface="Cambria" panose="02040503050406030204" pitchFamily="18" charset="0"/>
                <a:ea typeface="Cambria" panose="02040503050406030204" pitchFamily="18" charset="0"/>
              </a:rPr>
              <a:t>Հրապարակման ենթակա փաստաթղթերը</a:t>
            </a:r>
            <a:endParaRPr lang="en-US" sz="3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5BD106D-36F5-484F-B98D-EFDFAE2D94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69268" y="864108"/>
            <a:ext cx="7315200" cy="5120640"/>
          </a:xfrm>
        </p:spPr>
        <p:txBody>
          <a:bodyPr/>
          <a:lstStyle/>
          <a:p>
            <a:pPr marL="0" indent="0">
              <a:buNone/>
            </a:pPr>
            <a:r>
              <a:rPr lang="hy-AM" i="1" dirty="0">
                <a:latin typeface="Cambria" panose="02040503050406030204" pitchFamily="18" charset="0"/>
                <a:ea typeface="Cambria" panose="02040503050406030204" pitchFamily="18" charset="0"/>
              </a:rPr>
              <a:t>•	Գնումների պլան</a:t>
            </a:r>
          </a:p>
          <a:p>
            <a:pPr marL="0" indent="0">
              <a:buNone/>
            </a:pPr>
            <a:r>
              <a:rPr lang="hy-AM" i="1" dirty="0">
                <a:latin typeface="Cambria" panose="02040503050406030204" pitchFamily="18" charset="0"/>
                <a:ea typeface="Cambria" panose="02040503050406030204" pitchFamily="18" charset="0"/>
              </a:rPr>
              <a:t>•	(Նախաորակավորման հայտարարություն)</a:t>
            </a:r>
          </a:p>
          <a:p>
            <a:pPr marL="0" indent="0">
              <a:buNone/>
            </a:pPr>
            <a:r>
              <a:rPr lang="hy-AM" i="1" dirty="0">
                <a:latin typeface="Cambria" panose="02040503050406030204" pitchFamily="18" charset="0"/>
                <a:ea typeface="Cambria" panose="02040503050406030204" pitchFamily="18" charset="0"/>
              </a:rPr>
              <a:t>•	Ընթացակարգի հրավեր</a:t>
            </a:r>
          </a:p>
          <a:p>
            <a:pPr marL="0" indent="0">
              <a:buNone/>
            </a:pPr>
            <a:r>
              <a:rPr lang="hy-AM" i="1" dirty="0">
                <a:latin typeface="Cambria" panose="02040503050406030204" pitchFamily="18" charset="0"/>
                <a:ea typeface="Cambria" panose="02040503050406030204" pitchFamily="18" charset="0"/>
              </a:rPr>
              <a:t>•	Գնահատող հանձնաժողովի արձանագրություններ</a:t>
            </a:r>
          </a:p>
          <a:p>
            <a:pPr marL="0" indent="0">
              <a:buNone/>
            </a:pPr>
            <a:r>
              <a:rPr lang="hy-AM" i="1" dirty="0">
                <a:latin typeface="Cambria" panose="02040503050406030204" pitchFamily="18" charset="0"/>
                <a:ea typeface="Cambria" panose="02040503050406030204" pitchFamily="18" charset="0"/>
              </a:rPr>
              <a:t>•	Շահերի բախման բացակայության մասին հայտարարություն</a:t>
            </a:r>
          </a:p>
          <a:p>
            <a:pPr marL="0" indent="0">
              <a:buNone/>
            </a:pPr>
            <a:r>
              <a:rPr lang="hy-AM" i="1" dirty="0">
                <a:latin typeface="Cambria" panose="02040503050406030204" pitchFamily="18" charset="0"/>
                <a:ea typeface="Cambria" panose="02040503050406030204" pitchFamily="18" charset="0"/>
              </a:rPr>
              <a:t>•	Ընթացակարգի չկայացման մասին հայտարարություն</a:t>
            </a:r>
          </a:p>
          <a:p>
            <a:pPr marL="0" indent="0">
              <a:buNone/>
            </a:pPr>
            <a:r>
              <a:rPr lang="hy-AM" i="1" dirty="0">
                <a:latin typeface="Cambria" panose="02040503050406030204" pitchFamily="18" charset="0"/>
                <a:ea typeface="Cambria" panose="02040503050406030204" pitchFamily="18" charset="0"/>
              </a:rPr>
              <a:t>•	Պայմանագիր կնքելու որոշման մասին հայտարարություն</a:t>
            </a:r>
          </a:p>
          <a:p>
            <a:pPr marL="0" indent="0">
              <a:buNone/>
            </a:pPr>
            <a:r>
              <a:rPr lang="hy-AM" i="1" dirty="0">
                <a:latin typeface="Cambria" panose="02040503050406030204" pitchFamily="18" charset="0"/>
                <a:ea typeface="Cambria" panose="02040503050406030204" pitchFamily="18" charset="0"/>
              </a:rPr>
              <a:t>•	Կնքված պայմանագրի մասին հայտարարություն</a:t>
            </a:r>
          </a:p>
          <a:p>
            <a:pPr marL="0" indent="0">
              <a:buNone/>
            </a:pPr>
            <a:r>
              <a:rPr lang="hy-AM" i="1" dirty="0">
                <a:latin typeface="Cambria" panose="02040503050406030204" pitchFamily="18" charset="0"/>
                <a:ea typeface="Cambria" panose="02040503050406030204" pitchFamily="18" charset="0"/>
              </a:rPr>
              <a:t>•	Պայմանագրերում կատարված փոփոխությունների մասին հայտարարություն</a:t>
            </a:r>
          </a:p>
          <a:p>
            <a:pPr marL="0" indent="0">
              <a:buNone/>
            </a:pPr>
            <a:r>
              <a:rPr lang="hy-AM" i="1" dirty="0">
                <a:latin typeface="Cambria" panose="02040503050406030204" pitchFamily="18" charset="0"/>
                <a:ea typeface="Cambria" panose="02040503050406030204" pitchFamily="18" charset="0"/>
              </a:rPr>
              <a:t>•	և այլն</a:t>
            </a:r>
          </a:p>
        </p:txBody>
      </p:sp>
    </p:spTree>
    <p:extLst>
      <p:ext uri="{BB962C8B-B14F-4D97-AF65-F5344CB8AC3E}">
        <p14:creationId xmlns:p14="http://schemas.microsoft.com/office/powerpoint/2010/main" val="343130290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A13D5E-1062-4748-94D9-AF5C92FCBB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951" y="1123837"/>
            <a:ext cx="3144416" cy="4601183"/>
          </a:xfrm>
        </p:spPr>
        <p:txBody>
          <a:bodyPr/>
          <a:lstStyle/>
          <a:p>
            <a:r>
              <a:rPr lang="hy-AM" dirty="0">
                <a:latin typeface="Cambria" panose="02040503050406030204" pitchFamily="18" charset="0"/>
                <a:ea typeface="Cambria" panose="02040503050406030204" pitchFamily="18" charset="0"/>
              </a:rPr>
              <a:t>Էլեկտրոնային գնումներ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3BFA3B2-036A-4C0D-86AC-98699FA352C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061" t="7619" r="18877" b="10340"/>
          <a:stretch/>
        </p:blipFill>
        <p:spPr>
          <a:xfrm>
            <a:off x="3797559" y="737118"/>
            <a:ext cx="7688425" cy="5626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117345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CA5EA5-CFC3-45CA-A012-A7FE4562F3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y-AM" sz="2200" dirty="0">
                <a:latin typeface="Cambria" panose="02040503050406030204" pitchFamily="18" charset="0"/>
                <a:ea typeface="Cambria" panose="02040503050406030204" pitchFamily="18" charset="0"/>
              </a:rPr>
              <a:t>Մասնակիցների կողմից գնման ընթացակարգերին ներկայացրած մրցույթի հայտերի՝ հրավերի պահանջներին համապատասխանության գնահատում </a:t>
            </a:r>
            <a:endParaRPr lang="en-US" sz="22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A38511-4E6A-4303-9B62-E34DB456B7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46550" y="534784"/>
            <a:ext cx="7315200" cy="5779288"/>
          </a:xfrm>
        </p:spPr>
        <p:txBody>
          <a:bodyPr>
            <a:normAutofit/>
          </a:bodyPr>
          <a:lstStyle/>
          <a:p>
            <a:r>
              <a:rPr lang="hy-AM" sz="1500" dirty="0">
                <a:latin typeface="Cambria" panose="02040503050406030204" pitchFamily="18" charset="0"/>
                <a:ea typeface="Cambria" panose="02040503050406030204" pitchFamily="18" charset="0"/>
              </a:rPr>
              <a:t> Մասնակիցը հայտով ներկայացնում է`</a:t>
            </a:r>
          </a:p>
          <a:p>
            <a:pPr marL="0" indent="0">
              <a:buNone/>
            </a:pPr>
            <a:r>
              <a:rPr lang="hy-AM" sz="1500" dirty="0">
                <a:latin typeface="Cambria" panose="02040503050406030204" pitchFamily="18" charset="0"/>
                <a:ea typeface="Cambria" panose="02040503050406030204" pitchFamily="18" charset="0"/>
              </a:rPr>
              <a:t>1) իր կողմից հաստատված  դիմում-հայտարարություն` նշելով էլեկտրոնային փոստի հասցեն, հարկ վճարողի հաշվառման համարը, գործունեության հասցեն և հեռախոսահամարը, որը ներառում է`</a:t>
            </a:r>
          </a:p>
          <a:p>
            <a:r>
              <a:rPr lang="hy-AM" sz="1500" dirty="0">
                <a:latin typeface="Cambria" panose="02040503050406030204" pitchFamily="18" charset="0"/>
                <a:ea typeface="Cambria" panose="02040503050406030204" pitchFamily="18" charset="0"/>
              </a:rPr>
              <a:t>ա) հավաստում սույն հրավերով սահմանված մասնակ¬ցության իրավունքի պահանջներին իր տվյալների համապատասխանության մասին.</a:t>
            </a:r>
          </a:p>
          <a:p>
            <a:r>
              <a:rPr lang="hy-AM" sz="1500" dirty="0">
                <a:latin typeface="Cambria" panose="02040503050406030204" pitchFamily="18" charset="0"/>
                <a:ea typeface="Cambria" panose="02040503050406030204" pitchFamily="18" charset="0"/>
              </a:rPr>
              <a:t>բ) հավաստում՝ ընտրված մասնակից ճանաչվելու դեպքում, սահմանված կարգով և ժամկետում, ներկայացրած գնային առաջարկի չափով որակավորման ապահովում ներկայացնելու պարտավորության մասին. </a:t>
            </a:r>
          </a:p>
          <a:p>
            <a:r>
              <a:rPr lang="hy-AM" sz="1500" dirty="0">
                <a:latin typeface="Cambria" panose="02040503050406030204" pitchFamily="18" charset="0"/>
                <a:ea typeface="Cambria" panose="02040503050406030204" pitchFamily="18" charset="0"/>
              </a:rPr>
              <a:t>գ) հայտարարություն սույն ընթացակարգի շրջանակում գերիշխող դիրքի չարաշահման և հակամրցակցային համաձայնության բացակայության մասին. </a:t>
            </a:r>
          </a:p>
          <a:p>
            <a:r>
              <a:rPr lang="hy-AM" sz="1500" dirty="0">
                <a:latin typeface="Cambria" panose="02040503050406030204" pitchFamily="18" charset="0"/>
                <a:ea typeface="Cambria" panose="02040503050406030204" pitchFamily="18" charset="0"/>
              </a:rPr>
              <a:t>դ) հայտարարություն սույն ընթացակարգի շրջանակում իրեն փոխկապակցված անձանց և (կամ) իր կողմից հիմնադրված կամ ավելի քան հիսուն տոկոս իրեն պատկանող բաժնեմաս (փայաբաժին) ունեցող կազմակերպությունների միաժամանակյա մասնակցության բացակայության մասին.</a:t>
            </a:r>
            <a:endParaRPr lang="en-US" sz="15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hy-AM" sz="1500" dirty="0">
                <a:latin typeface="Cambria" panose="02040503050406030204" pitchFamily="18" charset="0"/>
                <a:ea typeface="Cambria" panose="02040503050406030204" pitchFamily="18" charset="0"/>
              </a:rPr>
              <a:t>ե) իրական շահառուների վերաբերյալ հայտարարագիր</a:t>
            </a:r>
            <a:endParaRPr lang="en-US" sz="15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r>
              <a:rPr lang="hy-AM" sz="1500" dirty="0">
                <a:latin typeface="Cambria" panose="02040503050406030204" pitchFamily="18" charset="0"/>
                <a:ea typeface="Cambria" panose="02040503050406030204" pitchFamily="18" charset="0"/>
              </a:rPr>
              <a:t>2) իր կողմից հաստատված գնային առաջարկ</a:t>
            </a:r>
            <a:endParaRPr lang="en-US" sz="15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85308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A13D5E-1062-4748-94D9-AF5C92FCBB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y-AM" dirty="0">
                <a:latin typeface="Cambria" panose="02040503050406030204" pitchFamily="18" charset="0"/>
                <a:ea typeface="Cambria" panose="02040503050406030204" pitchFamily="18" charset="0"/>
              </a:rPr>
              <a:t>Ի՞ՆՉ ԵՆՔ ԱՆԵԼՈՒ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ECE2042-B98B-4E86-9057-705D8A08947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8770740"/>
              </p:ext>
            </p:extLst>
          </p:nvPr>
        </p:nvGraphicFramePr>
        <p:xfrm>
          <a:off x="4077478" y="769426"/>
          <a:ext cx="6802016" cy="546081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34958">
                  <a:extLst>
                    <a:ext uri="{9D8B030D-6E8A-4147-A177-3AD203B41FA5}">
                      <a16:colId xmlns:a16="http://schemas.microsoft.com/office/drawing/2014/main" val="435992447"/>
                    </a:ext>
                  </a:extLst>
                </a:gridCol>
                <a:gridCol w="5667058">
                  <a:extLst>
                    <a:ext uri="{9D8B030D-6E8A-4147-A177-3AD203B41FA5}">
                      <a16:colId xmlns:a16="http://schemas.microsoft.com/office/drawing/2014/main" val="2273158106"/>
                    </a:ext>
                  </a:extLst>
                </a:gridCol>
              </a:tblGrid>
              <a:tr h="21162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y-AM" sz="12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US" sz="12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FreeSerif"/>
                      </a:endParaRPr>
                    </a:p>
                  </a:txBody>
                  <a:tcPr marL="63487" marR="6348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y-AM" sz="12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Օր </a:t>
                      </a:r>
                      <a:r>
                        <a:rPr lang="ru-RU" sz="12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1-</a:t>
                      </a:r>
                      <a:r>
                        <a:rPr lang="hy-AM" sz="12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ին</a:t>
                      </a:r>
                      <a:endParaRPr lang="en-US" sz="12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FreeSerif"/>
                      </a:endParaRPr>
                    </a:p>
                  </a:txBody>
                  <a:tcPr marL="63487" marR="63487" marT="0" marB="0"/>
                </a:tc>
                <a:extLst>
                  <a:ext uri="{0D108BD9-81ED-4DB2-BD59-A6C34878D82A}">
                    <a16:rowId xmlns:a16="http://schemas.microsoft.com/office/drawing/2014/main" val="2512878700"/>
                  </a:ext>
                </a:extLst>
              </a:tr>
              <a:tr h="16929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y-AM" sz="12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10։ 00-10։10</a:t>
                      </a:r>
                      <a:endParaRPr lang="en-US" sz="12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FreeSerif"/>
                      </a:endParaRPr>
                    </a:p>
                  </a:txBody>
                  <a:tcPr marL="63487" marR="6348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y-AM" sz="12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Գրանցում</a:t>
                      </a:r>
                      <a:endParaRPr lang="en-US" sz="12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FreeSerif"/>
                      </a:endParaRPr>
                    </a:p>
                  </a:txBody>
                  <a:tcPr marL="63487" marR="63487" marT="0" marB="0"/>
                </a:tc>
                <a:extLst>
                  <a:ext uri="{0D108BD9-81ED-4DB2-BD59-A6C34878D82A}">
                    <a16:rowId xmlns:a16="http://schemas.microsoft.com/office/drawing/2014/main" val="2709367033"/>
                  </a:ext>
                </a:extLst>
              </a:tr>
              <a:tr h="16929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y-AM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10։10-10։30</a:t>
                      </a:r>
                      <a:endParaRPr lang="en-US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FreeSerif"/>
                      </a:endParaRPr>
                    </a:p>
                  </a:txBody>
                  <a:tcPr marL="63487" marR="6348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y-AM" sz="12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Բացման խոսք, ծանոթացում</a:t>
                      </a:r>
                      <a:endParaRPr lang="en-US" sz="12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FreeSerif"/>
                      </a:endParaRPr>
                    </a:p>
                  </a:txBody>
                  <a:tcPr marL="63487" marR="63487" marT="0" marB="0"/>
                </a:tc>
                <a:extLst>
                  <a:ext uri="{0D108BD9-81ED-4DB2-BD59-A6C34878D82A}">
                    <a16:rowId xmlns:a16="http://schemas.microsoft.com/office/drawing/2014/main" val="671410981"/>
                  </a:ext>
                </a:extLst>
              </a:tr>
              <a:tr h="67719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y-AM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10։30-11։00</a:t>
                      </a:r>
                      <a:endParaRPr lang="en-US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FreeSerif"/>
                      </a:endParaRPr>
                    </a:p>
                  </a:txBody>
                  <a:tcPr marL="63487" marR="6348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y-AM" sz="12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Թեմա 1․ ՀՀ գնումների վերաբերյալ օրենսդրություն</a:t>
                      </a:r>
                      <a:endParaRPr lang="en-US" sz="12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marL="342900" lvl="0" indent="-342900">
                        <a:buFont typeface="Symbol" panose="05050102010706020507" pitchFamily="18" charset="2"/>
                        <a:buChar char=""/>
                      </a:pPr>
                      <a:r>
                        <a:rPr lang="hy-AM" sz="12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ՀՀ քաղաքացիական օրենսգիրք</a:t>
                      </a:r>
                      <a:endParaRPr lang="en-US" sz="12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marL="342900" lvl="0" indent="-342900">
                        <a:buFont typeface="Symbol" panose="05050102010706020507" pitchFamily="18" charset="2"/>
                        <a:buChar char=""/>
                      </a:pPr>
                      <a:r>
                        <a:rPr lang="hy-AM" sz="12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Գնումների մասին ՀՀ օրենք</a:t>
                      </a:r>
                      <a:endParaRPr lang="en-US" sz="12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marL="342900" lvl="0" indent="-342900">
                        <a:buFont typeface="Symbol" panose="05050102010706020507" pitchFamily="18" charset="2"/>
                        <a:buChar char=""/>
                      </a:pPr>
                      <a:r>
                        <a:rPr lang="hy-AM" sz="12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ՀՀ կառավարության որոշումներ</a:t>
                      </a:r>
                      <a:endParaRPr lang="en-US" sz="12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63487" marR="63487" marT="0" marB="0"/>
                </a:tc>
                <a:extLst>
                  <a:ext uri="{0D108BD9-81ED-4DB2-BD59-A6C34878D82A}">
                    <a16:rowId xmlns:a16="http://schemas.microsoft.com/office/drawing/2014/main" val="3361357993"/>
                  </a:ext>
                </a:extLst>
              </a:tr>
              <a:tr h="101579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</a:t>
                      </a:r>
                      <a:r>
                        <a:rPr lang="hy-AM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</a:t>
                      </a:r>
                      <a:r>
                        <a:rPr lang="vi-VN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:00</a:t>
                      </a:r>
                      <a:r>
                        <a:rPr lang="ru-RU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</a:t>
                      </a:r>
                      <a:r>
                        <a:rPr lang="hy-AM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</a:t>
                      </a:r>
                      <a:r>
                        <a:rPr lang="ru-RU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:30</a:t>
                      </a:r>
                      <a:endParaRPr lang="en-US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FreeSerif"/>
                      </a:endParaRPr>
                    </a:p>
                  </a:txBody>
                  <a:tcPr marL="63487" marR="6348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y-AM" sz="12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Թեմա 2.  Գնման գործընթացը.պատասխանատուները</a:t>
                      </a:r>
                      <a:endParaRPr lang="en-US" sz="12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marL="342900" lvl="0" indent="-342900">
                        <a:buFont typeface="Symbol" panose="05050102010706020507" pitchFamily="18" charset="2"/>
                        <a:buChar char=""/>
                      </a:pPr>
                      <a:r>
                        <a:rPr lang="hy-AM" sz="12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Պատվիրատուի ղեկավար</a:t>
                      </a:r>
                      <a:endParaRPr lang="en-US" sz="12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marL="342900" lvl="0" indent="-342900">
                        <a:buFont typeface="Symbol" panose="05050102010706020507" pitchFamily="18" charset="2"/>
                        <a:buChar char=""/>
                      </a:pPr>
                      <a:r>
                        <a:rPr lang="hy-AM" sz="12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Պատասխանատու ստորաբաժանում</a:t>
                      </a:r>
                      <a:endParaRPr lang="en-US" sz="12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marL="342900" lvl="0" indent="-342900">
                        <a:buFont typeface="Symbol" panose="05050102010706020507" pitchFamily="18" charset="2"/>
                        <a:buChar char=""/>
                      </a:pPr>
                      <a:r>
                        <a:rPr lang="hy-AM" sz="12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Գնումների համակարգող</a:t>
                      </a:r>
                      <a:endParaRPr lang="en-US" sz="12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marL="342900" lvl="0" indent="-342900">
                        <a:buFont typeface="Symbol" panose="05050102010706020507" pitchFamily="18" charset="2"/>
                        <a:buChar char=""/>
                      </a:pPr>
                      <a:r>
                        <a:rPr lang="hy-AM" sz="12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Գնահատող հանձնաժողով</a:t>
                      </a:r>
                      <a:endParaRPr lang="en-US" sz="12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r>
                        <a:rPr lang="hy-AM" sz="12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US" sz="12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63487" marR="63487" marT="0" marB="0"/>
                </a:tc>
                <a:extLst>
                  <a:ext uri="{0D108BD9-81ED-4DB2-BD59-A6C34878D82A}">
                    <a16:rowId xmlns:a16="http://schemas.microsoft.com/office/drawing/2014/main" val="1870112577"/>
                  </a:ext>
                </a:extLst>
              </a:tr>
              <a:tr h="16929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y-AM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11։30-12։00</a:t>
                      </a:r>
                      <a:endParaRPr lang="en-US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FreeSerif"/>
                      </a:endParaRPr>
                    </a:p>
                  </a:txBody>
                  <a:tcPr marL="63487" marR="6348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y-AM" sz="12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Սուրճի ընդմիջում</a:t>
                      </a:r>
                      <a:endParaRPr lang="en-US" sz="12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FreeSerif"/>
                      </a:endParaRPr>
                    </a:p>
                  </a:txBody>
                  <a:tcPr marL="63487" marR="63487" marT="0" marB="0"/>
                </a:tc>
                <a:extLst>
                  <a:ext uri="{0D108BD9-81ED-4DB2-BD59-A6C34878D82A}">
                    <a16:rowId xmlns:a16="http://schemas.microsoft.com/office/drawing/2014/main" val="244824703"/>
                  </a:ext>
                </a:extLst>
              </a:tr>
              <a:tr h="84649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</a:t>
                      </a:r>
                      <a:r>
                        <a:rPr lang="vi-VN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</a:t>
                      </a:r>
                      <a:r>
                        <a:rPr lang="ru-RU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:</a:t>
                      </a:r>
                      <a:r>
                        <a:rPr lang="vi-VN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00</a:t>
                      </a:r>
                      <a:r>
                        <a:rPr lang="ru-RU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-</a:t>
                      </a:r>
                      <a:r>
                        <a:rPr lang="vi-VN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13:</a:t>
                      </a:r>
                      <a:r>
                        <a:rPr lang="hy-AM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</a:t>
                      </a:r>
                      <a:r>
                        <a:rPr lang="vi-VN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</a:t>
                      </a:r>
                      <a:endParaRPr lang="en-US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FreeSerif"/>
                      </a:endParaRPr>
                    </a:p>
                  </a:txBody>
                  <a:tcPr marL="63487" marR="6348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y-AM" sz="12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Թեմա 3․ Գնումների պլանավորում </a:t>
                      </a:r>
                      <a:endParaRPr lang="en-US" sz="12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marL="342900" lvl="0" indent="-342900">
                        <a:buFont typeface="Symbol" panose="05050102010706020507" pitchFamily="18" charset="2"/>
                        <a:buChar char=""/>
                      </a:pPr>
                      <a:r>
                        <a:rPr lang="hy-AM" sz="12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Գնումների պլան</a:t>
                      </a:r>
                      <a:endParaRPr lang="en-US" sz="12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marL="342900" lvl="0" indent="-342900">
                        <a:buFont typeface="Symbol" panose="05050102010706020507" pitchFamily="18" charset="2"/>
                        <a:buChar char=""/>
                      </a:pPr>
                      <a:r>
                        <a:rPr lang="hy-AM" sz="12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Ինչպես և որտեղ ծանոթանալ կազմակերպությունների գնումների պլաններին</a:t>
                      </a:r>
                      <a:endParaRPr lang="en-US" sz="12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y-AM" sz="12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US" sz="12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FreeSerif"/>
                      </a:endParaRPr>
                    </a:p>
                  </a:txBody>
                  <a:tcPr marL="63487" marR="63487" marT="0" marB="0"/>
                </a:tc>
                <a:extLst>
                  <a:ext uri="{0D108BD9-81ED-4DB2-BD59-A6C34878D82A}">
                    <a16:rowId xmlns:a16="http://schemas.microsoft.com/office/drawing/2014/main" val="421691972"/>
                  </a:ext>
                </a:extLst>
              </a:tr>
              <a:tr h="33859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13:</a:t>
                      </a:r>
                      <a:r>
                        <a:rPr lang="hy-AM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</a:t>
                      </a:r>
                      <a:r>
                        <a:rPr lang="vi-VN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 </a:t>
                      </a:r>
                      <a:r>
                        <a:rPr lang="hy-AM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 </a:t>
                      </a:r>
                      <a:r>
                        <a:rPr lang="ru-RU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14:</a:t>
                      </a:r>
                      <a:r>
                        <a:rPr lang="hy-AM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</a:t>
                      </a:r>
                      <a:r>
                        <a:rPr lang="ru-RU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</a:t>
                      </a:r>
                      <a:endParaRPr lang="en-US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FreeSerif"/>
                      </a:endParaRPr>
                    </a:p>
                  </a:txBody>
                  <a:tcPr marL="63487" marR="6348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y-AM" sz="12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Ճաշի ընդմիջում</a:t>
                      </a:r>
                      <a:endParaRPr lang="en-US" sz="12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y-AM" sz="12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US" sz="12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FreeSerif"/>
                      </a:endParaRPr>
                    </a:p>
                  </a:txBody>
                  <a:tcPr marL="63487" marR="63487" marT="0" marB="0"/>
                </a:tc>
                <a:extLst>
                  <a:ext uri="{0D108BD9-81ED-4DB2-BD59-A6C34878D82A}">
                    <a16:rowId xmlns:a16="http://schemas.microsoft.com/office/drawing/2014/main" val="880376565"/>
                  </a:ext>
                </a:extLst>
              </a:tr>
              <a:tr h="67719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14:</a:t>
                      </a:r>
                      <a:r>
                        <a:rPr lang="hy-AM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00 </a:t>
                      </a:r>
                      <a:r>
                        <a:rPr lang="ru-RU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– </a:t>
                      </a:r>
                      <a:r>
                        <a:rPr lang="hy-AM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15։3</a:t>
                      </a:r>
                      <a:r>
                        <a:rPr lang="ru-RU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</a:t>
                      </a:r>
                      <a:endParaRPr lang="en-US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FreeSerif"/>
                      </a:endParaRPr>
                    </a:p>
                  </a:txBody>
                  <a:tcPr marL="63487" marR="6348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y-AM" sz="12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Թեմա 4․ Տեխնիկական բնութագրերի կազմման առանձնահատկությունները,  գնումների գոործընթացին մասնակցելու հավասարությունը </a:t>
                      </a:r>
                      <a:endParaRPr lang="en-US" sz="12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y-AM" sz="12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US" sz="12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FreeSerif"/>
                      </a:endParaRPr>
                    </a:p>
                  </a:txBody>
                  <a:tcPr marL="63487" marR="63487" marT="0" marB="0"/>
                </a:tc>
                <a:extLst>
                  <a:ext uri="{0D108BD9-81ED-4DB2-BD59-A6C34878D82A}">
                    <a16:rowId xmlns:a16="http://schemas.microsoft.com/office/drawing/2014/main" val="949256306"/>
                  </a:ext>
                </a:extLst>
              </a:tr>
              <a:tr h="33859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15:30 – 16:00</a:t>
                      </a:r>
                      <a:endParaRPr lang="en-US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FreeSerif"/>
                      </a:endParaRPr>
                    </a:p>
                  </a:txBody>
                  <a:tcPr marL="63487" marR="63487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y-AM" sz="12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Սուրճի ընդմիջում</a:t>
                      </a:r>
                      <a:endParaRPr lang="en-US" sz="12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y-AM" sz="12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US" sz="12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FreeSerif"/>
                      </a:endParaRPr>
                    </a:p>
                  </a:txBody>
                  <a:tcPr marL="63487" marR="63487" marT="0" marB="0"/>
                </a:tc>
                <a:extLst>
                  <a:ext uri="{0D108BD9-81ED-4DB2-BD59-A6C34878D82A}">
                    <a16:rowId xmlns:a16="http://schemas.microsoft.com/office/drawing/2014/main" val="3952994515"/>
                  </a:ext>
                </a:extLst>
              </a:tr>
              <a:tr h="33859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16:00 – 1</a:t>
                      </a:r>
                      <a:r>
                        <a:rPr lang="hy-AM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6</a:t>
                      </a:r>
                      <a:r>
                        <a:rPr lang="ru-RU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:</a:t>
                      </a:r>
                      <a:r>
                        <a:rPr lang="hy-AM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45</a:t>
                      </a:r>
                      <a:endParaRPr lang="en-US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FreeSerif"/>
                      </a:endParaRPr>
                    </a:p>
                  </a:txBody>
                  <a:tcPr marL="63487" marR="63487" marT="0" marB="0"/>
                </a:tc>
                <a:tc>
                  <a:txBody>
                    <a:bodyPr/>
                    <a:lstStyle/>
                    <a:p>
                      <a:pPr marL="22860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y-AM" sz="12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Գործնական աշխատանք</a:t>
                      </a:r>
                      <a:endParaRPr lang="en-US" sz="12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y-AM" sz="12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US" sz="12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FreeSerif"/>
                      </a:endParaRPr>
                    </a:p>
                  </a:txBody>
                  <a:tcPr marL="63487" marR="63487" marT="0" marB="0"/>
                </a:tc>
                <a:extLst>
                  <a:ext uri="{0D108BD9-81ED-4DB2-BD59-A6C34878D82A}">
                    <a16:rowId xmlns:a16="http://schemas.microsoft.com/office/drawing/2014/main" val="3764484900"/>
                  </a:ext>
                </a:extLst>
              </a:tr>
              <a:tr h="16929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y-AM" sz="12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16։45-17։00</a:t>
                      </a:r>
                      <a:endParaRPr lang="en-US" sz="12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FreeSerif"/>
                      </a:endParaRPr>
                    </a:p>
                  </a:txBody>
                  <a:tcPr marL="63487" marR="63487" marT="0" marB="0"/>
                </a:tc>
                <a:tc>
                  <a:txBody>
                    <a:bodyPr/>
                    <a:lstStyle/>
                    <a:p>
                      <a:pPr marL="22860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y-AM" sz="12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1-ին օրվա ամփոփում, հարցուպատասխան</a:t>
                      </a:r>
                      <a:endParaRPr lang="en-US" sz="12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FreeSerif"/>
                      </a:endParaRPr>
                    </a:p>
                  </a:txBody>
                  <a:tcPr marL="63487" marR="63487" marT="0" marB="0"/>
                </a:tc>
                <a:extLst>
                  <a:ext uri="{0D108BD9-81ED-4DB2-BD59-A6C34878D82A}">
                    <a16:rowId xmlns:a16="http://schemas.microsoft.com/office/drawing/2014/main" val="17129562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5079401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American Idioms | call it a day | Poly Languages Institute">
            <a:extLst>
              <a:ext uri="{FF2B5EF4-FFF2-40B4-BE49-F238E27FC236}">
                <a16:creationId xmlns:a16="http://schemas.microsoft.com/office/drawing/2014/main" id="{B30AA54C-1B3F-44A3-961E-5C2106B75B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6078" y="2015412"/>
            <a:ext cx="7563500" cy="3781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8CA5EA5-CFC3-45CA-A012-A7FE4562F3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y-AM" sz="2200" dirty="0">
                <a:latin typeface="Cambria" panose="02040503050406030204" pitchFamily="18" charset="0"/>
                <a:ea typeface="Cambria" panose="02040503050406030204" pitchFamily="18" charset="0"/>
              </a:rPr>
              <a:t>Պայմանագրի կատարման նկատմամբ հանրային հսկողություն</a:t>
            </a:r>
            <a:endParaRPr lang="en-US" sz="22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A38511-4E6A-4303-9B62-E34DB456B7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46550" y="534784"/>
            <a:ext cx="7315200" cy="5779288"/>
          </a:xfrm>
        </p:spPr>
        <p:txBody>
          <a:bodyPr>
            <a:normAutofit/>
          </a:bodyPr>
          <a:lstStyle/>
          <a:p>
            <a:r>
              <a:rPr lang="hy-AM" sz="2400" dirty="0">
                <a:latin typeface="Cambria" panose="02040503050406030204" pitchFamily="18" charset="0"/>
                <a:ea typeface="Cambria" panose="02040503050406030204" pitchFamily="18" charset="0"/>
              </a:rPr>
              <a:t> Հանձնման-ընդունման ակտ և արձանագրություն</a:t>
            </a:r>
          </a:p>
          <a:p>
            <a:r>
              <a:rPr lang="hy-AM" sz="2400" dirty="0">
                <a:latin typeface="Cambria" panose="02040503050406030204" pitchFamily="18" charset="0"/>
                <a:ea typeface="Cambria" panose="02040503050406030204" pitchFamily="18" charset="0"/>
              </a:rPr>
              <a:t>Վճարման ժամանակացույց</a:t>
            </a:r>
          </a:p>
          <a:p>
            <a:endParaRPr lang="hy-AM" sz="24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endParaRPr lang="hy-AM" sz="24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endParaRPr lang="hy-AM" sz="24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endParaRPr lang="hy-AM" sz="24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endParaRPr lang="hy-AM" sz="24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endParaRPr lang="en-US" sz="24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046812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Students Working Together Project Stock Illustrations – 123 Students Working  Together Project Stock Illustrations, Vectors &amp; Clipart - Dreamstime">
            <a:extLst>
              <a:ext uri="{FF2B5EF4-FFF2-40B4-BE49-F238E27FC236}">
                <a16:creationId xmlns:a16="http://schemas.microsoft.com/office/drawing/2014/main" id="{8FC3E814-56BC-4A8B-96E9-4330E1BBF50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25" t="7405" r="3448" b="8165"/>
          <a:stretch/>
        </p:blipFill>
        <p:spPr bwMode="auto">
          <a:xfrm>
            <a:off x="4245431" y="967844"/>
            <a:ext cx="6893700" cy="4601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8CA5EA5-CFC3-45CA-A012-A7FE4562F3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y-AM" sz="2200" dirty="0">
                <a:latin typeface="Cambria" panose="02040503050406030204" pitchFamily="18" charset="0"/>
                <a:ea typeface="Cambria" panose="02040503050406030204" pitchFamily="18" charset="0"/>
              </a:rPr>
              <a:t>ՔՀԿ-ների և լրագրողների դերը գնումների համակարգի վերահսկողության և հանրային իրազեկման համատեքստում</a:t>
            </a:r>
            <a:br>
              <a:rPr lang="hy-AM" sz="2200" dirty="0">
                <a:latin typeface="Cambria" panose="02040503050406030204" pitchFamily="18" charset="0"/>
                <a:ea typeface="Cambria" panose="02040503050406030204" pitchFamily="18" charset="0"/>
              </a:rPr>
            </a:br>
            <a:br>
              <a:rPr lang="hy-AM" sz="2200" dirty="0">
                <a:latin typeface="Cambria" panose="02040503050406030204" pitchFamily="18" charset="0"/>
                <a:ea typeface="Cambria" panose="02040503050406030204" pitchFamily="18" charset="0"/>
              </a:rPr>
            </a:br>
            <a:br>
              <a:rPr lang="hy-AM" sz="2200" dirty="0"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hy-AM" sz="2200" dirty="0">
                <a:latin typeface="Cambria" panose="02040503050406030204" pitchFamily="18" charset="0"/>
                <a:ea typeface="Cambria" panose="02040503050406030204" pitchFamily="18" charset="0"/>
              </a:rPr>
              <a:t>ԳՈՐԾՆԱԿԱՆ ԱՇԽԱՏԱՆՔ</a:t>
            </a:r>
            <a:endParaRPr lang="en-US" sz="22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547111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ere Below Are Frequently Asked Questions From Others - Que Es La Corte  Penal Internacional, HD Png Download , Transparent Png Image - PNGitem">
            <a:extLst>
              <a:ext uri="{FF2B5EF4-FFF2-40B4-BE49-F238E27FC236}">
                <a16:creationId xmlns:a16="http://schemas.microsoft.com/office/drawing/2014/main" id="{E09BAFD2-F14B-47BB-95B9-46898AF90D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2103" y="1558215"/>
            <a:ext cx="6768141" cy="4462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9345A0F-2E9E-4D4F-9C4B-398645178F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y-AM" b="1" i="1" dirty="0">
                <a:latin typeface="Cambria" panose="02040503050406030204" pitchFamily="18" charset="0"/>
                <a:ea typeface="Cambria" panose="02040503050406030204" pitchFamily="18" charset="0"/>
              </a:rPr>
              <a:t>Դասընթացի ամփոփում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F0AF68-B1A4-4F8F-8734-7B95603645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91003" y="849433"/>
            <a:ext cx="3562736" cy="708782"/>
          </a:xfrm>
        </p:spPr>
        <p:txBody>
          <a:bodyPr/>
          <a:lstStyle/>
          <a:p>
            <a:r>
              <a:rPr lang="en-US" dirty="0"/>
              <a:t> </a:t>
            </a:r>
            <a:r>
              <a:rPr lang="hy-AM" dirty="0"/>
              <a:t>ՀԱՐՑԵ՞Ր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996357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E77835-83A4-4F34-B7F8-A9EC025515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923" y="1123837"/>
            <a:ext cx="3200401" cy="4601183"/>
          </a:xfrm>
        </p:spPr>
        <p:txBody>
          <a:bodyPr>
            <a:normAutofit/>
          </a:bodyPr>
          <a:lstStyle/>
          <a:p>
            <a:r>
              <a:rPr lang="hy-AM" sz="2600" dirty="0">
                <a:latin typeface="Cambria" panose="02040503050406030204" pitchFamily="18" charset="0"/>
                <a:ea typeface="Cambria" panose="02040503050406030204" pitchFamily="18" charset="0"/>
              </a:rPr>
              <a:t>Շնորհակալությո՜ւն</a:t>
            </a:r>
            <a:endParaRPr lang="en-US" sz="26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3074" name="Picture 2" descr="Thank You PNG Images, Transparent Thank You Image Download - PNGitem">
            <a:extLst>
              <a:ext uri="{FF2B5EF4-FFF2-40B4-BE49-F238E27FC236}">
                <a16:creationId xmlns:a16="http://schemas.microsoft.com/office/drawing/2014/main" id="{D9F089A2-1C1E-486F-BB4E-F8D5AA5A8D4D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6859" y="773343"/>
            <a:ext cx="8328947" cy="5114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90835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A13D5E-1062-4748-94D9-AF5C92FCBB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y-AM" dirty="0">
                <a:latin typeface="Cambria" panose="02040503050406030204" pitchFamily="18" charset="0"/>
                <a:ea typeface="Cambria" panose="02040503050406030204" pitchFamily="18" charset="0"/>
              </a:rPr>
              <a:t>ԳՆՈՒՄՆԵՐԻ ՄԱՍԻՆ ՀՀ ՕՐԵՆՍԴՐՈՒԹՅՈՒՆ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5C24119F-9290-4692-AF8C-965470E87D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69268" y="864108"/>
            <a:ext cx="7315200" cy="5120640"/>
          </a:xfrm>
        </p:spPr>
        <p:txBody>
          <a:bodyPr/>
          <a:lstStyle/>
          <a:p>
            <a:pPr marL="0" indent="0">
              <a:buNone/>
            </a:pPr>
            <a:r>
              <a:rPr lang="hy-AM" b="1" dirty="0">
                <a:latin typeface="Cambria" panose="02040503050406030204" pitchFamily="18" charset="0"/>
                <a:ea typeface="Cambria" panose="02040503050406030204" pitchFamily="18" charset="0"/>
              </a:rPr>
              <a:t>Գնուﬓերի մասին Հայաստանի Հանրապետության օրենսդրությունը բաղկացած է․ </a:t>
            </a:r>
          </a:p>
          <a:p>
            <a:r>
              <a:rPr lang="hy-AM" dirty="0">
                <a:latin typeface="Cambria" panose="02040503050406030204" pitchFamily="18" charset="0"/>
                <a:ea typeface="Cambria" panose="02040503050406030204" pitchFamily="18" charset="0"/>
              </a:rPr>
              <a:t>Հայաստանի Հանրապետության քաղաքացիական օրենսգրքից</a:t>
            </a:r>
          </a:p>
          <a:p>
            <a:r>
              <a:rPr lang="hy-AM" dirty="0">
                <a:latin typeface="Cambria" panose="02040503050406030204" pitchFamily="18" charset="0"/>
                <a:ea typeface="Cambria" panose="02040503050406030204" pitchFamily="18" charset="0"/>
              </a:rPr>
              <a:t>Գնուﬓերի մասին ՀՀ օրենքից </a:t>
            </a:r>
          </a:p>
          <a:p>
            <a:r>
              <a:rPr lang="hy-AM" dirty="0">
                <a:latin typeface="Cambria" panose="02040503050406030204" pitchFamily="18" charset="0"/>
                <a:ea typeface="Cambria" panose="02040503050406030204" pitchFamily="18" charset="0"/>
              </a:rPr>
              <a:t>Գնուﬓերի գործընթացի կազմակերպման կարգից /4 մայիսի 2017 թվականի </a:t>
            </a:r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N 526-</a:t>
            </a:r>
            <a:r>
              <a:rPr lang="hy-AM" dirty="0">
                <a:latin typeface="Cambria" panose="02040503050406030204" pitchFamily="18" charset="0"/>
                <a:ea typeface="Cambria" panose="02040503050406030204" pitchFamily="18" charset="0"/>
              </a:rPr>
              <a:t>Ն/</a:t>
            </a:r>
          </a:p>
          <a:p>
            <a:r>
              <a:rPr lang="hy-AM" dirty="0">
                <a:latin typeface="Cambria" panose="02040503050406030204" pitchFamily="18" charset="0"/>
                <a:ea typeface="Cambria" panose="02040503050406030204" pitchFamily="18" charset="0"/>
              </a:rPr>
              <a:t>Իրավական այլ ակտերից: Գնուﬓերի մասին իրավական այլ ակտերը հրապարակվում են նաև պաշտոնական տեղեկագրում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3595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Notary Law Logo, Comparison, Measure, Graphic PNG and Vector with  Transparent Background for Free Download | Logo de derecho, Logo abogados,  Tatuaje de la justicia">
            <a:extLst>
              <a:ext uri="{FF2B5EF4-FFF2-40B4-BE49-F238E27FC236}">
                <a16:creationId xmlns:a16="http://schemas.microsoft.com/office/drawing/2014/main" id="{52458421-927A-4063-AF32-61914FAC1D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5673" y="2562808"/>
            <a:ext cx="4295192" cy="4295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DDE54BC-85BE-4F7D-AF31-2C2307B158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919" y="1123837"/>
            <a:ext cx="2947481" cy="4601183"/>
          </a:xfrm>
        </p:spPr>
        <p:txBody>
          <a:bodyPr>
            <a:normAutofit/>
          </a:bodyPr>
          <a:lstStyle/>
          <a:p>
            <a:r>
              <a:rPr lang="hy-AM" sz="3000" dirty="0">
                <a:latin typeface="Cambria" panose="02040503050406030204" pitchFamily="18" charset="0"/>
                <a:ea typeface="Cambria" panose="02040503050406030204" pitchFamily="18" charset="0"/>
              </a:rPr>
              <a:t>ՕՐԵՆՔԻ ԿԱՐԳԱՎՈՐՄԱՆ ԱՌԱՐԿԱՆ</a:t>
            </a:r>
            <a:endParaRPr lang="en-US" sz="3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4C0D6E-655E-4C0F-947F-50BAAA7456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y-AM" dirty="0">
                <a:latin typeface="Cambria" panose="02040503050406030204" pitchFamily="18" charset="0"/>
                <a:ea typeface="Cambria" panose="02040503050406030204" pitchFamily="18" charset="0"/>
              </a:rPr>
              <a:t> Գնուﬓերի մասին ՀՀ օրենքը կարգավորում է պատվիրատուների կողﬕց ապրանքներ, աշխատանքներ և ծառայություններ ձեռք բերելու գործընթացի հետ կապված հարաբերությունները, սահմանում այդ հարաբերությունների կողﬔրի հիﬓական իրավունքները և պարտականությունները: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78076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DE54BC-85BE-4F7D-AF31-2C2307B158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919" y="1128408"/>
            <a:ext cx="2947481" cy="4601183"/>
          </a:xfrm>
        </p:spPr>
        <p:txBody>
          <a:bodyPr>
            <a:normAutofit/>
          </a:bodyPr>
          <a:lstStyle/>
          <a:p>
            <a:r>
              <a:rPr lang="hy-AM" sz="3000" dirty="0">
                <a:latin typeface="Cambria" panose="02040503050406030204" pitchFamily="18" charset="0"/>
                <a:ea typeface="Cambria" panose="02040503050406030204" pitchFamily="18" charset="0"/>
              </a:rPr>
              <a:t>Օրենքի նպատակը, սկզբունքները և  գործողության ոլորտը</a:t>
            </a:r>
            <a:endParaRPr lang="en-US" sz="3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4C0D6E-655E-4C0F-947F-50BAAA7456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15922" y="658834"/>
            <a:ext cx="7747344" cy="5881925"/>
          </a:xfrm>
        </p:spPr>
        <p:txBody>
          <a:bodyPr>
            <a:normAutofit fontScale="625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hy-AM" dirty="0">
                <a:latin typeface="Cambria" panose="02040503050406030204" pitchFamily="18" charset="0"/>
                <a:ea typeface="Cambria" panose="02040503050406030204" pitchFamily="18" charset="0"/>
              </a:rPr>
              <a:t>1. </a:t>
            </a:r>
            <a:r>
              <a:rPr lang="hy-AM" b="1" dirty="0">
                <a:latin typeface="Cambria" panose="02040503050406030204" pitchFamily="18" charset="0"/>
                <a:ea typeface="Cambria" panose="02040503050406030204" pitchFamily="18" charset="0"/>
              </a:rPr>
              <a:t>Օրենքի նպատակն </a:t>
            </a:r>
            <a:r>
              <a:rPr lang="hy-AM" dirty="0">
                <a:latin typeface="Cambria" panose="02040503050406030204" pitchFamily="18" charset="0"/>
                <a:ea typeface="Cambria" panose="02040503050406030204" pitchFamily="18" charset="0"/>
              </a:rPr>
              <a:t>է ապահովել գնուﬓերի գործընթացում հատուցման դիմաց արժեք, այն է` </a:t>
            </a:r>
          </a:p>
          <a:p>
            <a:pPr>
              <a:lnSpc>
                <a:spcPct val="120000"/>
              </a:lnSpc>
            </a:pPr>
            <a:r>
              <a:rPr lang="hy-AM" dirty="0">
                <a:latin typeface="Cambria" panose="02040503050406030204" pitchFamily="18" charset="0"/>
                <a:ea typeface="Cambria" panose="02040503050406030204" pitchFamily="18" charset="0"/>
              </a:rPr>
              <a:t>1) պատվիրատուին վերապահված լիազորությունների կատարման համար անհրաժեշտ` կարիքին համապատասխան ապրանքների, աշխատանքների և ծառայությունների ձեռքբերում` համարժեք հատուցմամբ</a:t>
            </a:r>
          </a:p>
          <a:p>
            <a:pPr>
              <a:lnSpc>
                <a:spcPct val="120000"/>
              </a:lnSpc>
            </a:pPr>
            <a:r>
              <a:rPr lang="hy-AM" dirty="0">
                <a:latin typeface="Cambria" panose="02040503050406030204" pitchFamily="18" charset="0"/>
                <a:ea typeface="Cambria" panose="02040503050406030204" pitchFamily="18" charset="0"/>
              </a:rPr>
              <a:t> 2) գնուﬓերի և գնուﬓերի գործընթացի տնտեսող, արդյունավետ և օգտավետ իրականացում: 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hy-AM" dirty="0">
                <a:latin typeface="Cambria" panose="02040503050406030204" pitchFamily="18" charset="0"/>
                <a:ea typeface="Cambria" panose="02040503050406030204" pitchFamily="18" charset="0"/>
              </a:rPr>
              <a:t>2. Գնուﬓերի գործընթացը հիﬓվում է հետևյալ </a:t>
            </a:r>
            <a:r>
              <a:rPr lang="hy-AM" b="1" dirty="0">
                <a:latin typeface="Cambria" panose="02040503050406030204" pitchFamily="18" charset="0"/>
                <a:ea typeface="Cambria" panose="02040503050406030204" pitchFamily="18" charset="0"/>
              </a:rPr>
              <a:t>սկզբունքների </a:t>
            </a:r>
            <a:r>
              <a:rPr lang="hy-AM" dirty="0">
                <a:latin typeface="Cambria" panose="02040503050406030204" pitchFamily="18" charset="0"/>
                <a:ea typeface="Cambria" panose="02040503050406030204" pitchFamily="18" charset="0"/>
              </a:rPr>
              <a:t>վրա. </a:t>
            </a:r>
          </a:p>
          <a:p>
            <a:pPr>
              <a:lnSpc>
                <a:spcPct val="120000"/>
              </a:lnSpc>
            </a:pPr>
            <a:r>
              <a:rPr lang="hy-AM" dirty="0">
                <a:latin typeface="Cambria" panose="02040503050406030204" pitchFamily="18" charset="0"/>
                <a:ea typeface="Cambria" panose="02040503050406030204" pitchFamily="18" charset="0"/>
              </a:rPr>
              <a:t>1) գնման գործընթացի ﬕասնական կանոններով մրցակցային, թափանցիկ, համաչափ, հրապարակային և ոչ խտրական հիմունքներով կազմակերպում </a:t>
            </a:r>
          </a:p>
          <a:p>
            <a:pPr>
              <a:lnSpc>
                <a:spcPct val="120000"/>
              </a:lnSpc>
            </a:pPr>
            <a:r>
              <a:rPr lang="hy-AM" dirty="0">
                <a:latin typeface="Cambria" panose="02040503050406030204" pitchFamily="18" charset="0"/>
                <a:ea typeface="Cambria" panose="02040503050406030204" pitchFamily="18" charset="0"/>
              </a:rPr>
              <a:t>2) պայմանագրի կնքման նպատակով մասնակիցների շրջանակի ընդլայնում և նրանց ﬕջև մրցակցության խրախուսում </a:t>
            </a:r>
          </a:p>
          <a:p>
            <a:pPr>
              <a:lnSpc>
                <a:spcPct val="120000"/>
              </a:lnSpc>
            </a:pPr>
            <a:r>
              <a:rPr lang="hy-AM" dirty="0">
                <a:latin typeface="Cambria" panose="02040503050406030204" pitchFamily="18" charset="0"/>
                <a:ea typeface="Cambria" panose="02040503050406030204" pitchFamily="18" charset="0"/>
              </a:rPr>
              <a:t>3) ցանկացած անձի համար, անկախ նրա օտարերկրյա ֆիզիկական անձ, կազմակերպություն կամ քաղաքացիություն չունեցող անձ լինելու հանգամանքից, գնման գործընթացին մասնակցելու իրավահավասարություն: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hy-AM" dirty="0">
                <a:latin typeface="Cambria" panose="02040503050406030204" pitchFamily="18" charset="0"/>
                <a:ea typeface="Cambria" panose="02040503050406030204" pitchFamily="18" charset="0"/>
              </a:rPr>
              <a:t>3. Այս օրենքի </a:t>
            </a:r>
            <a:r>
              <a:rPr lang="hy-AM" b="1" dirty="0">
                <a:latin typeface="Cambria" panose="02040503050406030204" pitchFamily="18" charset="0"/>
                <a:ea typeface="Cambria" panose="02040503050406030204" pitchFamily="18" charset="0"/>
              </a:rPr>
              <a:t>գործողությունը </a:t>
            </a:r>
            <a:r>
              <a:rPr lang="hy-AM" dirty="0">
                <a:latin typeface="Cambria" panose="02040503050406030204" pitchFamily="18" charset="0"/>
                <a:ea typeface="Cambria" panose="02040503050406030204" pitchFamily="18" charset="0"/>
              </a:rPr>
              <a:t>չի տարածվում գործարքների հետևյալ տեսակների վրա. </a:t>
            </a:r>
          </a:p>
          <a:p>
            <a:pPr>
              <a:lnSpc>
                <a:spcPct val="120000"/>
              </a:lnSpc>
            </a:pPr>
            <a:r>
              <a:rPr lang="hy-AM" dirty="0">
                <a:latin typeface="Cambria" panose="02040503050406030204" pitchFamily="18" charset="0"/>
                <a:ea typeface="Cambria" panose="02040503050406030204" pitchFamily="18" charset="0"/>
              </a:rPr>
              <a:t>1) աշխատանքային պայմանագրեր. </a:t>
            </a:r>
          </a:p>
          <a:p>
            <a:pPr>
              <a:lnSpc>
                <a:spcPct val="120000"/>
              </a:lnSpc>
            </a:pPr>
            <a:r>
              <a:rPr lang="hy-AM" dirty="0">
                <a:latin typeface="Cambria" panose="02040503050406030204" pitchFamily="18" charset="0"/>
                <a:ea typeface="Cambria" panose="02040503050406030204" pitchFamily="18" charset="0"/>
              </a:rPr>
              <a:t>2) օրենքով նախատեսված դեպքերում քրեական, վարչական կամ դատական վարույթ իրականացնող պաշտոնատար անձանց որոշուﬓերով նախատեսված կոնկրետ անձանց կողﬕց մատուցվող ծառայությունների ձեռքբերում. </a:t>
            </a:r>
          </a:p>
          <a:p>
            <a:pPr>
              <a:lnSpc>
                <a:spcPct val="120000"/>
              </a:lnSpc>
            </a:pPr>
            <a:r>
              <a:rPr lang="hy-AM" dirty="0">
                <a:latin typeface="Cambria" panose="02040503050406030204" pitchFamily="18" charset="0"/>
                <a:ea typeface="Cambria" panose="02040503050406030204" pitchFamily="18" charset="0"/>
              </a:rPr>
              <a:t>3) արժեթղթերի հավատարմագրային կառավարման հետ կապված գործարքներ: 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98619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DE54BC-85BE-4F7D-AF31-2C2307B158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919" y="1123837"/>
            <a:ext cx="2947481" cy="4601183"/>
          </a:xfrm>
        </p:spPr>
        <p:txBody>
          <a:bodyPr>
            <a:normAutofit/>
          </a:bodyPr>
          <a:lstStyle/>
          <a:p>
            <a:r>
              <a:rPr lang="hy-AM" sz="3000" dirty="0">
                <a:latin typeface="Cambria" panose="02040503050406030204" pitchFamily="18" charset="0"/>
                <a:ea typeface="Cambria" panose="02040503050406030204" pitchFamily="18" charset="0"/>
              </a:rPr>
              <a:t>Գնման գործընթացը</a:t>
            </a:r>
            <a:endParaRPr lang="en-US" sz="3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4C0D6E-655E-4C0F-947F-50BAAA7456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y-AM" dirty="0">
                <a:latin typeface="Cambria" panose="02040503050406030204" pitchFamily="18" charset="0"/>
                <a:ea typeface="Cambria" panose="02040503050406030204" pitchFamily="18" charset="0"/>
              </a:rPr>
              <a:t> Գնման գործընթացը հետևյալ գործընթացների (գործառույթների) ամբողջությունն է՝</a:t>
            </a:r>
          </a:p>
          <a:p>
            <a:r>
              <a:rPr lang="hy-AM" dirty="0">
                <a:latin typeface="Cambria" panose="02040503050406030204" pitchFamily="18" charset="0"/>
                <a:ea typeface="Cambria" panose="02040503050406030204" pitchFamily="18" charset="0"/>
              </a:rPr>
              <a:t>1) գնուﬓերի պլանավորում.</a:t>
            </a:r>
          </a:p>
          <a:p>
            <a:r>
              <a:rPr lang="hy-AM" dirty="0">
                <a:latin typeface="Cambria" panose="02040503050406030204" pitchFamily="18" charset="0"/>
                <a:ea typeface="Cambria" panose="02040503050406030204" pitchFamily="18" charset="0"/>
              </a:rPr>
              <a:t>2) գնման գործընթացի կազմակերպում (ներառյալ գնման առարկայի բնութագրերի</a:t>
            </a:r>
          </a:p>
          <a:p>
            <a:r>
              <a:rPr lang="hy-AM" dirty="0">
                <a:latin typeface="Cambria" panose="02040503050406030204" pitchFamily="18" charset="0"/>
                <a:ea typeface="Cambria" panose="02040503050406030204" pitchFamily="18" charset="0"/>
              </a:rPr>
              <a:t>հաստատումը).</a:t>
            </a:r>
          </a:p>
          <a:p>
            <a:r>
              <a:rPr lang="hy-AM" dirty="0">
                <a:latin typeface="Cambria" panose="02040503050406030204" pitchFamily="18" charset="0"/>
                <a:ea typeface="Cambria" panose="02040503050406030204" pitchFamily="18" charset="0"/>
              </a:rPr>
              <a:t>3) պայմանագրի կնքում.</a:t>
            </a:r>
          </a:p>
          <a:p>
            <a:r>
              <a:rPr lang="hy-AM" dirty="0">
                <a:latin typeface="Cambria" panose="02040503050406030204" pitchFamily="18" charset="0"/>
                <a:ea typeface="Cambria" panose="02040503050406030204" pitchFamily="18" charset="0"/>
              </a:rPr>
              <a:t>4) պայմանագրի կատարում և կառավարում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21908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DE54BC-85BE-4F7D-AF31-2C2307B158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919" y="1123837"/>
            <a:ext cx="2947481" cy="4601183"/>
          </a:xfrm>
        </p:spPr>
        <p:txBody>
          <a:bodyPr>
            <a:normAutofit/>
          </a:bodyPr>
          <a:lstStyle/>
          <a:p>
            <a:r>
              <a:rPr lang="hy-AM" sz="3000" dirty="0">
                <a:latin typeface="Cambria" panose="02040503050406030204" pitchFamily="18" charset="0"/>
                <a:ea typeface="Cambria" panose="02040503050406030204" pitchFamily="18" charset="0"/>
              </a:rPr>
              <a:t>Գնման գործընթացը. Պատասխանատուները,</a:t>
            </a:r>
            <a:endParaRPr lang="en-US" sz="3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4C0D6E-655E-4C0F-947F-50BAAA7456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y-AM" dirty="0">
                <a:latin typeface="Cambria" panose="02040503050406030204" pitchFamily="18" charset="0"/>
                <a:ea typeface="Cambria" panose="02040503050406030204" pitchFamily="18" charset="0"/>
              </a:rPr>
              <a:t> Յուրաքանչյուր գնման գործընթացի համար պատասխանատու են պատվիրատուի</a:t>
            </a:r>
          </a:p>
          <a:p>
            <a:r>
              <a:rPr lang="hy-AM" dirty="0">
                <a:latin typeface="Cambria" panose="02040503050406030204" pitchFamily="18" charset="0"/>
                <a:ea typeface="Cambria" panose="02040503050406030204" pitchFamily="18" charset="0"/>
              </a:rPr>
              <a:t>ղեկավարը, ինչպես նաև իրենց վերապահված իրավասությունների մասով՝</a:t>
            </a:r>
          </a:p>
          <a:p>
            <a:r>
              <a:rPr lang="hy-AM" dirty="0">
                <a:latin typeface="Cambria" panose="02040503050406030204" pitchFamily="18" charset="0"/>
                <a:ea typeface="Cambria" panose="02040503050406030204" pitchFamily="18" charset="0"/>
              </a:rPr>
              <a:t>1) գնուﬓերը համակարգողը.</a:t>
            </a:r>
          </a:p>
          <a:p>
            <a:r>
              <a:rPr lang="hy-AM" dirty="0">
                <a:latin typeface="Cambria" panose="02040503050406030204" pitchFamily="18" charset="0"/>
                <a:ea typeface="Cambria" panose="02040503050406030204" pitchFamily="18" charset="0"/>
              </a:rPr>
              <a:t>2) պատասխանատու ստորաբաժանումը.</a:t>
            </a:r>
          </a:p>
          <a:p>
            <a:r>
              <a:rPr lang="hy-AM" dirty="0">
                <a:latin typeface="Cambria" panose="02040503050406030204" pitchFamily="18" charset="0"/>
                <a:ea typeface="Cambria" panose="02040503050406030204" pitchFamily="18" charset="0"/>
              </a:rPr>
              <a:t>3) գնահատող հանձնաժողովը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3226035"/>
      </p:ext>
    </p:extLst>
  </p:cSld>
  <p:clrMapOvr>
    <a:masterClrMapping/>
  </p:clrMapOvr>
</p:sld>
</file>

<file path=ppt/theme/theme1.xml><?xml version="1.0" encoding="utf-8"?>
<a:theme xmlns:a="http://schemas.openxmlformats.org/drawingml/2006/main" name="Frame">
  <a:themeElements>
    <a:clrScheme name="Blue Warm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Frame">
      <a:maj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Fram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20000"/>
                <a:lumMod val="102000"/>
              </a:schemeClr>
            </a:gs>
            <a:gs pos="48000">
              <a:schemeClr val="phClr">
                <a:tint val="98000"/>
                <a:shade val="90000"/>
                <a:satMod val="110000"/>
                <a:lumMod val="103000"/>
              </a:schemeClr>
            </a:gs>
            <a:gs pos="100000">
              <a:schemeClr val="phClr">
                <a:tint val="98000"/>
                <a:shade val="8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rame" id="{F226E7A2-7162-461C-9490-D27D9DC04E43}" vid="{629A0216-3BBD-45C0-B63F-2683BEA18F6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Frame</Template>
  <TotalTime>1730</TotalTime>
  <Words>2327</Words>
  <Application>Microsoft Office PowerPoint</Application>
  <PresentationFormat>Widescreen</PresentationFormat>
  <Paragraphs>453</Paragraphs>
  <Slides>43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51" baseType="lpstr">
      <vt:lpstr>Arial</vt:lpstr>
      <vt:lpstr>Cambria</vt:lpstr>
      <vt:lpstr>Corbel</vt:lpstr>
      <vt:lpstr>FreeSerif</vt:lpstr>
      <vt:lpstr>GHEA Grapalat</vt:lpstr>
      <vt:lpstr>Symbol</vt:lpstr>
      <vt:lpstr>Wingdings 2</vt:lpstr>
      <vt:lpstr>Frame</vt:lpstr>
      <vt:lpstr>«ՀՀ ՊԵՏԱԿԱՆ ԳՆՈՒՄՆԵՐԻ ՀԱՄԱԿԱՐԳԻ ՄՈՆԻԹՈՐԻՆԳ» </vt:lpstr>
      <vt:lpstr>ԴԱՍԸՆԹԱՑԻ ՆՊԱՏԱԿԸ</vt:lpstr>
      <vt:lpstr>Ի՞ՆՉ ԵՆՔ ԱԿՆԿԱԼՈՒՄ</vt:lpstr>
      <vt:lpstr>Ի՞ՆՉ ԵՆՔ ԱՆԵԼՈՒ</vt:lpstr>
      <vt:lpstr>ԳՆՈՒՄՆԵՐԻ ՄԱՍԻՆ ՀՀ ՕՐԵՆՍԴՐՈՒԹՅՈՒՆ</vt:lpstr>
      <vt:lpstr>ՕՐԵՆՔԻ ԿԱՐԳԱՎՈՐՄԱՆ ԱՌԱՐԿԱՆ</vt:lpstr>
      <vt:lpstr>Օրենքի նպատակը, սկզբունքները և  գործողության ոլորտը</vt:lpstr>
      <vt:lpstr>Գնման գործընթացը</vt:lpstr>
      <vt:lpstr>Գնման գործընթացը. Պատասխանատուները,</vt:lpstr>
      <vt:lpstr>Պատվիրատուի ղեկավարը</vt:lpstr>
      <vt:lpstr>Գնուﬓերը համակարգողը</vt:lpstr>
      <vt:lpstr>Գնուﬓերը համակարգողը</vt:lpstr>
      <vt:lpstr>Պատասխանատու ստորաբաժանումը</vt:lpstr>
      <vt:lpstr>Գնահատող հանձնաժողովը</vt:lpstr>
      <vt:lpstr>Գնումների պլանավորումը </vt:lpstr>
      <vt:lpstr>ԳՈՐԾՆԱԿԱՆ ԱՇԽԱՏԱՆՔ</vt:lpstr>
      <vt:lpstr>Գնուﬓերին մասնակցելու հավասարությունը</vt:lpstr>
      <vt:lpstr>Տեխնիկական բնութագրեր</vt:lpstr>
      <vt:lpstr>Օր 1-ին․ Ամփոփում</vt:lpstr>
      <vt:lpstr>Ի՞ՆՉ ԵՆՔ ԱՆԵԼՈՒ</vt:lpstr>
      <vt:lpstr>Գնման ձեւերը եւ դրանց կիրառման պայմանները</vt:lpstr>
      <vt:lpstr>Մեկ անձից գնուﬓեր կատարելու պայմանները</vt:lpstr>
      <vt:lpstr>Միֆեր  Վիճակագրություն</vt:lpstr>
      <vt:lpstr>Գնանշման հարցման կիրառման պայմանները</vt:lpstr>
      <vt:lpstr>ՄՐՑՈՒՅԹԸ</vt:lpstr>
      <vt:lpstr>Էլեկտրոնային աճուրդներ</vt:lpstr>
      <vt:lpstr>Պետական գնումների մոնիթորինգի գործիքակազմ</vt:lpstr>
      <vt:lpstr>www.gnumner.am  </vt:lpstr>
      <vt:lpstr>www. armeps.am </vt:lpstr>
      <vt:lpstr>E-gov.am </vt:lpstr>
      <vt:lpstr>E-register.am </vt:lpstr>
      <vt:lpstr>Ընտրողների ռեգիստր։ elections.am </vt:lpstr>
      <vt:lpstr>Գործնական աշխատանք </vt:lpstr>
      <vt:lpstr>Օր 2-րդ․ Ամփոփում</vt:lpstr>
      <vt:lpstr>Ի՞ՆՉ ԵՆՔ ԱՆԵԼՈՒ</vt:lpstr>
      <vt:lpstr>Գնումների գործընթացի թափանցիկությունը</vt:lpstr>
      <vt:lpstr>Հրապարակման ենթակա փաստաթղթերը</vt:lpstr>
      <vt:lpstr>Էլեկտրոնային գնումներ</vt:lpstr>
      <vt:lpstr>Մասնակիցների կողմից գնման ընթացակարգերին ներկայացրած մրցույթի հայտերի՝ հրավերի պահանջներին համապատասխանության գնահատում </vt:lpstr>
      <vt:lpstr>Պայմանագրի կատարման նկատմամբ հանրային հսկողություն</vt:lpstr>
      <vt:lpstr>ՔՀԿ-ների և լրագրողների դերը գնումների համակարգի վերահսկողության և հանրային իրազեկման համատեքստում   ԳՈՐԾՆԱԿԱՆ ԱՇԽԱՏԱՆՔ</vt:lpstr>
      <vt:lpstr>Դասընթացի ամփոփում</vt:lpstr>
      <vt:lpstr>Շնորհակալությո՜ւն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Hovsepyan Kristine</dc:creator>
  <cp:lastModifiedBy>Hovsepyan Kristine</cp:lastModifiedBy>
  <cp:revision>28</cp:revision>
  <dcterms:created xsi:type="dcterms:W3CDTF">2022-08-27T06:21:45Z</dcterms:created>
  <dcterms:modified xsi:type="dcterms:W3CDTF">2022-08-29T12:09:24Z</dcterms:modified>
</cp:coreProperties>
</file>